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</p:sldIdLst>
  <p:sldSz cy="6858000" cx="9144000"/>
  <p:notesSz cx="6858000" cy="9144000"/>
  <p:embeddedFontLst>
    <p:embeddedFont>
      <p:font typeface="Corbel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Corbel-boldItalic.fntdata"/><Relationship Id="rId61" Type="http://schemas.openxmlformats.org/officeDocument/2006/relationships/font" Target="fonts/Corbel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Corbel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font" Target="fonts/Corbel-regular.fntdata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2" name="Google Shape;72;p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" name="Google Shape;1460;p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ELIXIR">
  <p:cSld name="Title slide ELIXI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13" name="Google Shape;1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13" y="-26988"/>
            <a:ext cx="9269413" cy="6186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ixir_1_RZ_mac.eps" id="14" name="Google Shape;1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825" y="5373688"/>
            <a:ext cx="1820863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/>
        </p:nvSpPr>
        <p:spPr>
          <a:xfrm>
            <a:off x="5580063" y="6237288"/>
            <a:ext cx="2927350" cy="434975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GB" sz="24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www.elixir-europe.org</a:t>
            </a:r>
            <a:endParaRPr b="0" i="1" sz="24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683568" y="3356993"/>
            <a:ext cx="7772400" cy="8640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2627784" y="4293096"/>
            <a:ext cx="5816600" cy="8995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None/>
              <a:defRPr b="0" i="1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ctr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None/>
              <a:defRPr b="0" i="0" sz="20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ctr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None/>
              <a:defRPr b="0" i="0" sz="20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ctr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None/>
              <a:defRPr b="0" i="0" sz="20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ctr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None/>
              <a:defRPr b="0" i="0" sz="20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ctr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2" type="body"/>
          </p:nvPr>
        </p:nvSpPr>
        <p:spPr>
          <a:xfrm>
            <a:off x="5076056" y="5229201"/>
            <a:ext cx="3384550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None/>
              <a:defRPr b="0" i="0" sz="18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55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5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5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3" type="body"/>
          </p:nvPr>
        </p:nvSpPr>
        <p:spPr>
          <a:xfrm>
            <a:off x="4427984" y="5661248"/>
            <a:ext cx="4032448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None/>
              <a:defRPr b="0" i="0" sz="18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55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5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5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logo.jpg" id="65" name="Google Shape;6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85113" y="5949950"/>
            <a:ext cx="990600" cy="746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IXIR_logo.jpg" id="66" name="Google Shape;6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85113" y="5949950"/>
            <a:ext cx="990600" cy="7461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1"/>
          <p:cNvSpPr txBox="1"/>
          <p:nvPr>
            <p:ph type="title"/>
          </p:nvPr>
        </p:nvSpPr>
        <p:spPr>
          <a:xfrm>
            <a:off x="539552" y="332656"/>
            <a:ext cx="81534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logo.jpg"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85113" y="5949950"/>
            <a:ext cx="990600" cy="746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IXIR_logo.jpg" id="22" name="Google Shape;22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85113" y="5949950"/>
            <a:ext cx="990600" cy="74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533400" y="1525588"/>
            <a:ext cx="81534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55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5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5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LIXIR-thank-you">
  <p:cSld name="ELIXIR-thank-you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26" name="Google Shape;2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13" y="-26988"/>
            <a:ext cx="9269413" cy="6186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ixir_1_RZ_mac.eps" id="27" name="Google Shape;2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825" y="5373688"/>
            <a:ext cx="1820863" cy="12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71775" y="6237288"/>
            <a:ext cx="495300" cy="40322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/>
        </p:nvSpPr>
        <p:spPr>
          <a:xfrm>
            <a:off x="5580063" y="5445125"/>
            <a:ext cx="2927350" cy="434975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GB" sz="24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www.elixir-europe.org</a:t>
            </a:r>
            <a:endParaRPr b="0" i="1" sz="24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0" name="Google Shape;30;p4"/>
          <p:cNvSpPr txBox="1"/>
          <p:nvPr/>
        </p:nvSpPr>
        <p:spPr>
          <a:xfrm>
            <a:off x="3203575" y="6237288"/>
            <a:ext cx="2711450" cy="373062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GB" sz="2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@ELIXIREurope</a:t>
            </a:r>
            <a:endParaRPr b="0" i="1" sz="20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51500" y="6237288"/>
            <a:ext cx="414338" cy="414337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/>
        </p:nvSpPr>
        <p:spPr>
          <a:xfrm>
            <a:off x="6056313" y="6237288"/>
            <a:ext cx="3087687" cy="373062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GB" sz="2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/company/elixir-europe</a:t>
            </a:r>
            <a:endParaRPr b="0" i="1" sz="20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3" name="Google Shape;33;p4"/>
          <p:cNvSpPr txBox="1"/>
          <p:nvPr>
            <p:ph type="ctrTitle"/>
          </p:nvPr>
        </p:nvSpPr>
        <p:spPr>
          <a:xfrm>
            <a:off x="683568" y="3645024"/>
            <a:ext cx="7772400" cy="12250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" type="body"/>
          </p:nvPr>
        </p:nvSpPr>
        <p:spPr>
          <a:xfrm>
            <a:off x="5076056" y="4869160"/>
            <a:ext cx="3384550" cy="360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None/>
              <a:defRPr b="0" i="0" sz="18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55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5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5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slide">
  <p:cSld name="Divider slid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36" name="Google Shape;3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13" y="-26988"/>
            <a:ext cx="9269413" cy="6186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ixir_1_RZ_mac.eps" id="37" name="Google Shape;3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825" y="5373688"/>
            <a:ext cx="1820863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5"/>
          <p:cNvSpPr txBox="1"/>
          <p:nvPr>
            <p:ph type="ctrTitle"/>
          </p:nvPr>
        </p:nvSpPr>
        <p:spPr>
          <a:xfrm>
            <a:off x="683568" y="3645024"/>
            <a:ext cx="7772400" cy="12250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EXCELERATE">
  <p:cSld name="Title slide EXCELERAT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40" name="Google Shape;4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13" y="-26988"/>
            <a:ext cx="9269413" cy="6186488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6"/>
          <p:cNvSpPr txBox="1"/>
          <p:nvPr/>
        </p:nvSpPr>
        <p:spPr>
          <a:xfrm>
            <a:off x="3851275" y="6092825"/>
            <a:ext cx="4799013" cy="434975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spcFirstLastPara="1" rIns="65300" wrap="square" tIns="326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www.elixir-europe.org/excelerate</a:t>
            </a:r>
            <a:endParaRPr i="1" sz="2400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Excelerate_whitebackground.png" id="42" name="Google Shape;4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63713" y="5157788"/>
            <a:ext cx="1962150" cy="773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3850" y="5157788"/>
            <a:ext cx="1214438" cy="8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/>
          <p:nvPr/>
        </p:nvSpPr>
        <p:spPr>
          <a:xfrm>
            <a:off x="323850" y="6092825"/>
            <a:ext cx="3600450" cy="554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ELIXIR-EXCELERATE is funded by the European Commission within the Research Infrastructures programme of Horizon 2020, grant agreement number 676559.</a:t>
            </a:r>
            <a:endParaRPr/>
          </a:p>
        </p:txBody>
      </p:sp>
      <p:sp>
        <p:nvSpPr>
          <p:cNvPr id="45" name="Google Shape;45;p6"/>
          <p:cNvSpPr txBox="1"/>
          <p:nvPr>
            <p:ph type="ctrTitle"/>
          </p:nvPr>
        </p:nvSpPr>
        <p:spPr>
          <a:xfrm>
            <a:off x="683568" y="3356993"/>
            <a:ext cx="7772400" cy="8640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XCELERATE slide content">
  <p:cSld name="EXCELERATE slide conte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xcelerate_whitebackground.png" id="47" name="Google Shape;4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67400" y="5949950"/>
            <a:ext cx="1597025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40650" y="5949950"/>
            <a:ext cx="1001713" cy="681038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 txBox="1"/>
          <p:nvPr>
            <p:ph type="title"/>
          </p:nvPr>
        </p:nvSpPr>
        <p:spPr>
          <a:xfrm>
            <a:off x="539750" y="333375"/>
            <a:ext cx="8153400" cy="503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533400" y="1525588"/>
            <a:ext cx="81534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55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5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5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XCELERATE_title_only">
  <p:cSld name="EXCELERATE_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xcelerate_whitebackground.png" id="52" name="Google Shape;5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67400" y="5949950"/>
            <a:ext cx="1597025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40650" y="5949950"/>
            <a:ext cx="1001713" cy="681038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8"/>
          <p:cNvSpPr txBox="1"/>
          <p:nvPr>
            <p:ph type="title"/>
          </p:nvPr>
        </p:nvSpPr>
        <p:spPr>
          <a:xfrm>
            <a:off x="539750" y="333375"/>
            <a:ext cx="8153400" cy="503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XCELERATE_blank">
  <p:cSld name="EXCELERATE_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xcelerate_whitebackground.png" id="56" name="Google Shape;5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67400" y="5949950"/>
            <a:ext cx="1597025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40650" y="5949950"/>
            <a:ext cx="1001713" cy="681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logo.jpg" id="59" name="Google Shape;5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85113" y="5949950"/>
            <a:ext cx="990600" cy="746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IXIR_logo.jpg" id="60" name="Google Shape;6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85113" y="5949950"/>
            <a:ext cx="990600" cy="7461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/>
          <p:nvPr>
            <p:ph type="title"/>
          </p:nvPr>
        </p:nvSpPr>
        <p:spPr>
          <a:xfrm>
            <a:off x="539552" y="332656"/>
            <a:ext cx="8153400" cy="57606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533400" y="1219200"/>
            <a:ext cx="40005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Char char="•"/>
              <a:defRPr b="0" i="0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810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429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429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429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2" type="body"/>
          </p:nvPr>
        </p:nvSpPr>
        <p:spPr>
          <a:xfrm>
            <a:off x="4686300" y="1219200"/>
            <a:ext cx="40005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Char char="•"/>
              <a:defRPr b="0" i="0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810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429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429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429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mes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539750" y="333375"/>
            <a:ext cx="8153400" cy="503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533400" y="1525588"/>
            <a:ext cx="81534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55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55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5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5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beacon-network.org/#/developers/api/beacon-network" TargetMode="External"/><Relationship Id="rId4" Type="http://schemas.openxmlformats.org/officeDocument/2006/relationships/image" Target="../media/image30.png"/><Relationship Id="rId5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2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3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png"/><Relationship Id="rId4" Type="http://schemas.openxmlformats.org/officeDocument/2006/relationships/image" Target="../media/image27.png"/><Relationship Id="rId5" Type="http://schemas.openxmlformats.org/officeDocument/2006/relationships/image" Target="../media/image20.png"/><Relationship Id="rId6" Type="http://schemas.openxmlformats.org/officeDocument/2006/relationships/image" Target="../media/image1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6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docs.google.com/document/d/1SmB9ppa1NVM0OwDp_gKGFO2TdFQQgxoN4ZMhMPNPZLw/edit?usp=sharin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github.com/ipfs/examples/tree/master/examples/ipns" TargetMode="External"/><Relationship Id="rId4" Type="http://schemas.openxmlformats.org/officeDocument/2006/relationships/hyperlink" Target="https://github.com/ipfs/examples/tree/master/examples/websites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3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1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5.png"/><Relationship Id="rId4" Type="http://schemas.openxmlformats.org/officeDocument/2006/relationships/hyperlink" Target="https://github.com/ga4gh/beacon-team/issues/75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5.png"/><Relationship Id="rId4" Type="http://schemas.openxmlformats.org/officeDocument/2006/relationships/hyperlink" Target="https://github.com/ga4gh/beacon-team/issues/75" TargetMode="Externa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8.png"/><Relationship Id="rId4" Type="http://schemas.openxmlformats.org/officeDocument/2006/relationships/hyperlink" Target="https://github.com/ga4gh/beacon-team/issues/75" TargetMode="Externa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8.png"/><Relationship Id="rId4" Type="http://schemas.openxmlformats.org/officeDocument/2006/relationships/hyperlink" Target="https://github.com/ga4gh/beacon-team/issues/75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5.png"/><Relationship Id="rId4" Type="http://schemas.openxmlformats.org/officeDocument/2006/relationships/hyperlink" Target="https://www.w3.org/community/bioschemas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ctrTitle"/>
          </p:nvPr>
        </p:nvSpPr>
        <p:spPr>
          <a:xfrm>
            <a:off x="684213" y="3357563"/>
            <a:ext cx="7772400" cy="8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5400" u="none" cap="none" strike="noStrike">
                <a:solidFill>
                  <a:srgbClr val="003F41"/>
                </a:solidFill>
                <a:latin typeface="Corbel"/>
                <a:ea typeface="Corbel"/>
                <a:cs typeface="Corbel"/>
                <a:sym typeface="Corbel"/>
              </a:rPr>
              <a:t>ELIXIR</a:t>
            </a:r>
            <a:endParaRPr b="1" i="0" sz="4500" u="none" cap="none" strike="noStrike">
              <a:solidFill>
                <a:srgbClr val="003F4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323528" y="4292600"/>
            <a:ext cx="8120385" cy="900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orbel"/>
              <a:buNone/>
            </a:pPr>
            <a:r>
              <a:rPr b="0" i="0" lang="en-GB" sz="3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Bioschemas for beacons discovery</a:t>
            </a:r>
            <a:endParaRPr b="0" i="1" sz="32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6" name="Google Shape;76;p13"/>
          <p:cNvSpPr txBox="1"/>
          <p:nvPr>
            <p:ph idx="2" type="body"/>
          </p:nvPr>
        </p:nvSpPr>
        <p:spPr>
          <a:xfrm>
            <a:off x="5076825" y="5229225"/>
            <a:ext cx="3384550" cy="3603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None/>
            </a:pPr>
            <a:r>
              <a:rPr b="0" i="0" lang="en-GB" sz="18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rPr>
              <a:t>Rafael C Jimenez, ELIXIR CTO</a:t>
            </a:r>
            <a:endParaRPr b="0" i="0" sz="1800" u="none" cap="none" strike="noStrike">
              <a:solidFill>
                <a:schemeClr val="dk2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7" name="Google Shape;77;p13"/>
          <p:cNvSpPr txBox="1"/>
          <p:nvPr>
            <p:ph idx="3" type="body"/>
          </p:nvPr>
        </p:nvSpPr>
        <p:spPr>
          <a:xfrm>
            <a:off x="1331640" y="5517009"/>
            <a:ext cx="7128148" cy="6837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rbe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rPr>
              <a:t>March 22, 2017</a:t>
            </a:r>
            <a:endParaRPr b="0" i="0" sz="1800" u="none" cap="none" strike="noStrike">
              <a:solidFill>
                <a:schemeClr val="dk2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rbel"/>
              <a:buNone/>
            </a:pPr>
            <a:r>
              <a:rPr b="0" i="0" lang="en-GB" sz="20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rPr>
              <a:t>Human data session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2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60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Metadata registration</a:t>
            </a:r>
            <a:endParaRPr b="1" i="0" sz="4000" u="none" cap="none" strike="noStrike">
              <a:solidFill>
                <a:srgbClr val="172C4B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3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Beacon service metadata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83" name="Google Shape;483;p23"/>
          <p:cNvSpPr txBox="1"/>
          <p:nvPr/>
        </p:nvSpPr>
        <p:spPr>
          <a:xfrm>
            <a:off x="533400" y="6381328"/>
            <a:ext cx="853951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https://beacon-network.org/#/developers/api/beacon-network</a:t>
            </a: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4" name="Google Shape;484;p23"/>
          <p:cNvPicPr preferRelativeResize="0"/>
          <p:nvPr/>
        </p:nvPicPr>
        <p:blipFill rotWithShape="1">
          <a:blip r:embed="rId4">
            <a:alphaModFix/>
          </a:blip>
          <a:srcRect b="31140" l="14563" r="49095" t="28559"/>
          <a:stretch/>
        </p:blipFill>
        <p:spPr>
          <a:xfrm>
            <a:off x="4123232" y="2159112"/>
            <a:ext cx="4603976" cy="2494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p23"/>
          <p:cNvPicPr preferRelativeResize="0"/>
          <p:nvPr/>
        </p:nvPicPr>
        <p:blipFill rotWithShape="1">
          <a:blip r:embed="rId5">
            <a:alphaModFix/>
          </a:blip>
          <a:srcRect b="16433" l="17195" r="52257" t="16548"/>
          <a:stretch/>
        </p:blipFill>
        <p:spPr>
          <a:xfrm>
            <a:off x="486252" y="2063854"/>
            <a:ext cx="3869724" cy="4389482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23"/>
          <p:cNvSpPr txBox="1"/>
          <p:nvPr/>
        </p:nvSpPr>
        <p:spPr>
          <a:xfrm>
            <a:off x="4355976" y="1418986"/>
            <a:ext cx="193193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Organisation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3"/>
          <p:cNvSpPr txBox="1"/>
          <p:nvPr/>
        </p:nvSpPr>
        <p:spPr>
          <a:xfrm>
            <a:off x="486252" y="1418986"/>
            <a:ext cx="122982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Beacon</a:t>
            </a:r>
            <a:endParaRPr/>
          </a:p>
        </p:txBody>
      </p:sp>
      <p:cxnSp>
        <p:nvCxnSpPr>
          <p:cNvPr id="488" name="Google Shape;488;p23"/>
          <p:cNvCxnSpPr/>
          <p:nvPr/>
        </p:nvCxnSpPr>
        <p:spPr>
          <a:xfrm>
            <a:off x="971600" y="4052977"/>
            <a:ext cx="3630380" cy="0"/>
          </a:xfrm>
          <a:prstGeom prst="straightConnector1">
            <a:avLst/>
          </a:prstGeom>
          <a:solidFill>
            <a:schemeClr val="accent1"/>
          </a:solidFill>
          <a:ln cap="flat" cmpd="sng" w="25400">
            <a:solidFill>
              <a:srgbClr val="0079C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9" name="Google Shape;489;p23"/>
          <p:cNvCxnSpPr/>
          <p:nvPr/>
        </p:nvCxnSpPr>
        <p:spPr>
          <a:xfrm rot="10800000">
            <a:off x="4601980" y="2780929"/>
            <a:ext cx="0" cy="1872207"/>
          </a:xfrm>
          <a:prstGeom prst="straightConnector1">
            <a:avLst/>
          </a:prstGeom>
          <a:solidFill>
            <a:schemeClr val="accent1"/>
          </a:solidFill>
          <a:ln cap="flat" cmpd="sng" w="25400">
            <a:solidFill>
              <a:srgbClr val="0079C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0" name="Google Shape;490;p23"/>
          <p:cNvSpPr txBox="1"/>
          <p:nvPr/>
        </p:nvSpPr>
        <p:spPr>
          <a:xfrm>
            <a:off x="4688847" y="4766903"/>
            <a:ext cx="173637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Version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Capabilities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Last update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4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Push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96" name="Google Shape;496;p24"/>
          <p:cNvSpPr/>
          <p:nvPr/>
        </p:nvSpPr>
        <p:spPr>
          <a:xfrm>
            <a:off x="1259632" y="1618583"/>
            <a:ext cx="1512168" cy="1554999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0B5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24"/>
          <p:cNvSpPr/>
          <p:nvPr/>
        </p:nvSpPr>
        <p:spPr>
          <a:xfrm>
            <a:off x="2953080" y="2246721"/>
            <a:ext cx="3660723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8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24"/>
          <p:cNvSpPr txBox="1"/>
          <p:nvPr/>
        </p:nvSpPr>
        <p:spPr>
          <a:xfrm>
            <a:off x="4193017" y="2651903"/>
            <a:ext cx="1039971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Publish</a:t>
            </a:r>
            <a:endParaRPr/>
          </a:p>
        </p:txBody>
      </p:sp>
      <p:grpSp>
        <p:nvGrpSpPr>
          <p:cNvPr id="499" name="Google Shape;499;p24"/>
          <p:cNvGrpSpPr/>
          <p:nvPr/>
        </p:nvGrpSpPr>
        <p:grpSpPr>
          <a:xfrm>
            <a:off x="1566559" y="1717360"/>
            <a:ext cx="875561" cy="1405898"/>
            <a:chOff x="543875" y="2765590"/>
            <a:chExt cx="875561" cy="1405898"/>
          </a:xfrm>
        </p:grpSpPr>
        <p:pic>
          <p:nvPicPr>
            <p:cNvPr id="500" name="Google Shape;500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59275" y="2765590"/>
              <a:ext cx="376826" cy="93768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1" name="Google Shape;501;p24"/>
            <p:cNvSpPr txBox="1"/>
            <p:nvPr/>
          </p:nvSpPr>
          <p:spPr>
            <a:xfrm>
              <a:off x="543875" y="3648268"/>
              <a:ext cx="875561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BEACON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 A</a:t>
              </a:r>
              <a:endParaRPr/>
            </a:p>
          </p:txBody>
        </p:sp>
      </p:grpSp>
      <p:grpSp>
        <p:nvGrpSpPr>
          <p:cNvPr id="502" name="Google Shape;502;p24"/>
          <p:cNvGrpSpPr/>
          <p:nvPr/>
        </p:nvGrpSpPr>
        <p:grpSpPr>
          <a:xfrm>
            <a:off x="6127856" y="1596374"/>
            <a:ext cx="2193649" cy="2279036"/>
            <a:chOff x="6431255" y="3373054"/>
            <a:chExt cx="1623708" cy="1686910"/>
          </a:xfrm>
        </p:grpSpPr>
        <p:sp>
          <p:nvSpPr>
            <p:cNvPr id="503" name="Google Shape;503;p24"/>
            <p:cNvSpPr txBox="1"/>
            <p:nvPr/>
          </p:nvSpPr>
          <p:spPr>
            <a:xfrm>
              <a:off x="6431255" y="4489825"/>
              <a:ext cx="1623708" cy="5701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Registry</a:t>
              </a:r>
              <a:endParaRPr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04" name="Google Shape;504;p24"/>
            <p:cNvGrpSpPr/>
            <p:nvPr/>
          </p:nvGrpSpPr>
          <p:grpSpPr>
            <a:xfrm>
              <a:off x="6854128" y="3373054"/>
              <a:ext cx="831064" cy="1108030"/>
              <a:chOff x="9468519" y="-3467"/>
              <a:chExt cx="3384667" cy="4512666"/>
            </a:xfrm>
          </p:grpSpPr>
          <p:grpSp>
            <p:nvGrpSpPr>
              <p:cNvPr id="505" name="Google Shape;505;p24"/>
              <p:cNvGrpSpPr/>
              <p:nvPr/>
            </p:nvGrpSpPr>
            <p:grpSpPr>
              <a:xfrm>
                <a:off x="9468519" y="-3467"/>
                <a:ext cx="3384667" cy="4512666"/>
                <a:chOff x="1115573" y="1772747"/>
                <a:chExt cx="3168571" cy="4224551"/>
              </a:xfrm>
            </p:grpSpPr>
            <p:grpSp>
              <p:nvGrpSpPr>
                <p:cNvPr id="506" name="Google Shape;506;p24"/>
                <p:cNvGrpSpPr/>
                <p:nvPr/>
              </p:nvGrpSpPr>
              <p:grpSpPr>
                <a:xfrm>
                  <a:off x="1115573" y="1772747"/>
                  <a:ext cx="3168571" cy="4224551"/>
                  <a:chOff x="1115616" y="1772816"/>
                  <a:chExt cx="1512300" cy="2016300"/>
                </a:xfrm>
              </p:grpSpPr>
              <p:sp>
                <p:nvSpPr>
                  <p:cNvPr id="507" name="Google Shape;507;p24"/>
                  <p:cNvSpPr/>
                  <p:nvPr/>
                </p:nvSpPr>
                <p:spPr>
                  <a:xfrm>
                    <a:off x="1115616" y="1772816"/>
                    <a:ext cx="1512300" cy="2016300"/>
                  </a:xfrm>
                  <a:prstGeom prst="rect">
                    <a:avLst/>
                  </a:prstGeom>
                  <a:solidFill>
                    <a:schemeClr val="lt1"/>
                  </a:solidFill>
                  <a:ln cap="flat" cmpd="sng" w="9525">
                    <a:solidFill>
                      <a:srgbClr val="7F7F7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08" name="Google Shape;508;p24"/>
                  <p:cNvSpPr/>
                  <p:nvPr/>
                </p:nvSpPr>
                <p:spPr>
                  <a:xfrm>
                    <a:off x="1115616" y="1772816"/>
                    <a:ext cx="1512300" cy="224099"/>
                  </a:xfrm>
                  <a:prstGeom prst="rect">
                    <a:avLst/>
                  </a:prstGeom>
                  <a:solidFill>
                    <a:srgbClr val="A5A5A5"/>
                  </a:solidFill>
                  <a:ln cap="flat" cmpd="sng" w="9525">
                    <a:solidFill>
                      <a:srgbClr val="7F7F7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09" name="Google Shape;509;p24"/>
                  <p:cNvSpPr/>
                  <p:nvPr/>
                </p:nvSpPr>
                <p:spPr>
                  <a:xfrm>
                    <a:off x="1368636" y="1844825"/>
                    <a:ext cx="1087199" cy="720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10" name="Google Shape;510;p24"/>
                  <p:cNvSpPr/>
                  <p:nvPr/>
                </p:nvSpPr>
                <p:spPr>
                  <a:xfrm rot="5400000">
                    <a:off x="2512350" y="1844824"/>
                    <a:ext cx="72000" cy="720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511" name="Google Shape;511;p24"/>
                <p:cNvSpPr/>
                <p:nvPr/>
              </p:nvSpPr>
              <p:spPr>
                <a:xfrm>
                  <a:off x="1434912" y="1924648"/>
                  <a:ext cx="144000" cy="150899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2" name="Google Shape;512;p24"/>
                <p:cNvSpPr/>
                <p:nvPr/>
              </p:nvSpPr>
              <p:spPr>
                <a:xfrm>
                  <a:off x="1230612" y="1925608"/>
                  <a:ext cx="144000" cy="150899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513" name="Google Shape;513;p24"/>
              <p:cNvGrpSpPr/>
              <p:nvPr/>
            </p:nvGrpSpPr>
            <p:grpSpPr>
              <a:xfrm>
                <a:off x="9756575" y="836711"/>
                <a:ext cx="2808300" cy="3384300"/>
                <a:chOff x="4283967" y="2564903"/>
                <a:chExt cx="2808300" cy="3384300"/>
              </a:xfrm>
            </p:grpSpPr>
            <p:sp>
              <p:nvSpPr>
                <p:cNvPr id="514" name="Google Shape;514;p24"/>
                <p:cNvSpPr/>
                <p:nvPr/>
              </p:nvSpPr>
              <p:spPr>
                <a:xfrm>
                  <a:off x="4283967" y="2564903"/>
                  <a:ext cx="2808300" cy="3384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BFBFB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5" name="Google Shape;515;p24"/>
                <p:cNvSpPr/>
                <p:nvPr/>
              </p:nvSpPr>
              <p:spPr>
                <a:xfrm>
                  <a:off x="4499992" y="2780927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6" name="Google Shape;516;p24"/>
                <p:cNvSpPr/>
                <p:nvPr/>
              </p:nvSpPr>
              <p:spPr>
                <a:xfrm>
                  <a:off x="4499992" y="3212975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7" name="Google Shape;517;p24"/>
                <p:cNvSpPr/>
                <p:nvPr/>
              </p:nvSpPr>
              <p:spPr>
                <a:xfrm>
                  <a:off x="4499992" y="3645023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8" name="Google Shape;518;p24"/>
                <p:cNvSpPr/>
                <p:nvPr/>
              </p:nvSpPr>
              <p:spPr>
                <a:xfrm>
                  <a:off x="4499992" y="4077071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9" name="Google Shape;519;p24"/>
                <p:cNvSpPr/>
                <p:nvPr/>
              </p:nvSpPr>
              <p:spPr>
                <a:xfrm>
                  <a:off x="4499992" y="4509119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0" name="Google Shape;520;p24"/>
                <p:cNvSpPr/>
                <p:nvPr/>
              </p:nvSpPr>
              <p:spPr>
                <a:xfrm>
                  <a:off x="4499992" y="4509119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1" name="Google Shape;521;p24"/>
                <p:cNvSpPr/>
                <p:nvPr/>
              </p:nvSpPr>
              <p:spPr>
                <a:xfrm>
                  <a:off x="4499992" y="4941167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522" name="Google Shape;522;p24"/>
                <p:cNvGrpSpPr/>
                <p:nvPr/>
              </p:nvGrpSpPr>
              <p:grpSpPr>
                <a:xfrm>
                  <a:off x="5580111" y="5517231"/>
                  <a:ext cx="1264588" cy="165258"/>
                  <a:chOff x="5637850" y="1626750"/>
                  <a:chExt cx="1264588" cy="165258"/>
                </a:xfrm>
              </p:grpSpPr>
              <p:sp>
                <p:nvSpPr>
                  <p:cNvPr id="523" name="Google Shape;523;p24"/>
                  <p:cNvSpPr/>
                  <p:nvPr/>
                </p:nvSpPr>
                <p:spPr>
                  <a:xfrm rot="5400000">
                    <a:off x="6741338" y="1626750"/>
                    <a:ext cx="161100" cy="1611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" name="Google Shape;524;p24"/>
                  <p:cNvSpPr/>
                  <p:nvPr/>
                </p:nvSpPr>
                <p:spPr>
                  <a:xfrm>
                    <a:off x="6518421" y="1627774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" name="Google Shape;525;p24"/>
                  <p:cNvSpPr/>
                  <p:nvPr/>
                </p:nvSpPr>
                <p:spPr>
                  <a:xfrm>
                    <a:off x="6300192" y="1628800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" name="Google Shape;526;p24"/>
                  <p:cNvSpPr/>
                  <p:nvPr/>
                </p:nvSpPr>
                <p:spPr>
                  <a:xfrm rot="-5400000">
                    <a:off x="5637850" y="1630908"/>
                    <a:ext cx="161100" cy="1611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" name="Google Shape;527;p24"/>
                  <p:cNvSpPr/>
                  <p:nvPr/>
                </p:nvSpPr>
                <p:spPr>
                  <a:xfrm rot="10800000">
                    <a:off x="5867967" y="1629884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8" name="Google Shape;528;p24"/>
                  <p:cNvSpPr/>
                  <p:nvPr/>
                </p:nvSpPr>
                <p:spPr>
                  <a:xfrm rot="10800000">
                    <a:off x="6086196" y="1628858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  <p:grpSp>
        <p:nvGrpSpPr>
          <p:cNvPr id="529" name="Google Shape;529;p24"/>
          <p:cNvGrpSpPr/>
          <p:nvPr/>
        </p:nvGrpSpPr>
        <p:grpSpPr>
          <a:xfrm>
            <a:off x="4479502" y="1897051"/>
            <a:ext cx="441970" cy="586299"/>
            <a:chOff x="1323222" y="5554002"/>
            <a:chExt cx="641866" cy="583273"/>
          </a:xfrm>
        </p:grpSpPr>
        <p:sp>
          <p:nvSpPr>
            <p:cNvPr id="530" name="Google Shape;530;p24"/>
            <p:cNvSpPr/>
            <p:nvPr/>
          </p:nvSpPr>
          <p:spPr>
            <a:xfrm>
              <a:off x="1323222" y="5554002"/>
              <a:ext cx="641866" cy="583273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1403457" y="5622462"/>
              <a:ext cx="481400" cy="4655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1403457" y="5690920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1403457" y="5734734"/>
              <a:ext cx="481400" cy="2464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1403457" y="5781287"/>
              <a:ext cx="481400" cy="2464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24"/>
            <p:cNvSpPr/>
            <p:nvPr/>
          </p:nvSpPr>
          <p:spPr>
            <a:xfrm>
              <a:off x="1403457" y="5833315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24"/>
            <p:cNvSpPr/>
            <p:nvPr/>
          </p:nvSpPr>
          <p:spPr>
            <a:xfrm>
              <a:off x="1403457" y="5877129"/>
              <a:ext cx="481400" cy="2464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24"/>
            <p:cNvSpPr/>
            <p:nvPr/>
          </p:nvSpPr>
          <p:spPr>
            <a:xfrm>
              <a:off x="1403457" y="5923682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24"/>
            <p:cNvSpPr/>
            <p:nvPr/>
          </p:nvSpPr>
          <p:spPr>
            <a:xfrm>
              <a:off x="1403457" y="5970234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24"/>
            <p:cNvSpPr/>
            <p:nvPr/>
          </p:nvSpPr>
          <p:spPr>
            <a:xfrm>
              <a:off x="1403457" y="6019524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24"/>
            <p:cNvSpPr/>
            <p:nvPr/>
          </p:nvSpPr>
          <p:spPr>
            <a:xfrm>
              <a:off x="1403457" y="6066077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1" name="Google Shape;541;p24"/>
          <p:cNvSpPr txBox="1"/>
          <p:nvPr/>
        </p:nvSpPr>
        <p:spPr>
          <a:xfrm>
            <a:off x="1484203" y="3173582"/>
            <a:ext cx="10919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Server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24"/>
          <p:cNvSpPr txBox="1"/>
          <p:nvPr/>
        </p:nvSpPr>
        <p:spPr>
          <a:xfrm>
            <a:off x="3648062" y="1124744"/>
            <a:ext cx="210484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Service metadata </a:t>
            </a:r>
            <a:endParaRPr sz="2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24"/>
          <p:cNvSpPr txBox="1"/>
          <p:nvPr>
            <p:ph idx="1" type="body"/>
          </p:nvPr>
        </p:nvSpPr>
        <p:spPr>
          <a:xfrm>
            <a:off x="539552" y="4454438"/>
            <a:ext cx="8153400" cy="1638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Metadata registration/update on the server side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Relies normally on one registry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5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Pull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49" name="Google Shape;549;p25"/>
          <p:cNvSpPr/>
          <p:nvPr/>
        </p:nvSpPr>
        <p:spPr>
          <a:xfrm>
            <a:off x="1259632" y="1525321"/>
            <a:ext cx="1512168" cy="1554999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0B5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25"/>
          <p:cNvSpPr/>
          <p:nvPr/>
        </p:nvSpPr>
        <p:spPr>
          <a:xfrm>
            <a:off x="2924363" y="1535605"/>
            <a:ext cx="3660723" cy="216024"/>
          </a:xfrm>
          <a:prstGeom prst="rightArrow">
            <a:avLst>
              <a:gd fmla="val 18325" name="adj1"/>
              <a:gd fmla="val 96553" name="adj2"/>
            </a:avLst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25"/>
          <p:cNvSpPr txBox="1"/>
          <p:nvPr/>
        </p:nvSpPr>
        <p:spPr>
          <a:xfrm>
            <a:off x="4234738" y="1613453"/>
            <a:ext cx="1039971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Publish</a:t>
            </a:r>
            <a:endParaRPr/>
          </a:p>
        </p:txBody>
      </p:sp>
      <p:grpSp>
        <p:nvGrpSpPr>
          <p:cNvPr id="552" name="Google Shape;552;p25"/>
          <p:cNvGrpSpPr/>
          <p:nvPr/>
        </p:nvGrpSpPr>
        <p:grpSpPr>
          <a:xfrm>
            <a:off x="1566559" y="1624098"/>
            <a:ext cx="875561" cy="1405898"/>
            <a:chOff x="543875" y="2765590"/>
            <a:chExt cx="875561" cy="1405898"/>
          </a:xfrm>
        </p:grpSpPr>
        <p:pic>
          <p:nvPicPr>
            <p:cNvPr id="553" name="Google Shape;553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59275" y="2765590"/>
              <a:ext cx="376826" cy="93768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54" name="Google Shape;554;p25"/>
            <p:cNvSpPr txBox="1"/>
            <p:nvPr/>
          </p:nvSpPr>
          <p:spPr>
            <a:xfrm>
              <a:off x="543875" y="3648268"/>
              <a:ext cx="875561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BEACON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 A</a:t>
              </a:r>
              <a:endParaRPr/>
            </a:p>
          </p:txBody>
        </p:sp>
      </p:grpSp>
      <p:sp>
        <p:nvSpPr>
          <p:cNvPr id="555" name="Google Shape;555;p25"/>
          <p:cNvSpPr txBox="1"/>
          <p:nvPr/>
        </p:nvSpPr>
        <p:spPr>
          <a:xfrm>
            <a:off x="1484203" y="3080320"/>
            <a:ext cx="10919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Server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5"/>
          <p:cNvSpPr txBox="1"/>
          <p:nvPr/>
        </p:nvSpPr>
        <p:spPr>
          <a:xfrm>
            <a:off x="3771842" y="3603466"/>
            <a:ext cx="210484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Service metadata </a:t>
            </a:r>
            <a:endParaRPr sz="2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5"/>
          <p:cNvSpPr/>
          <p:nvPr/>
        </p:nvSpPr>
        <p:spPr>
          <a:xfrm>
            <a:off x="2747986" y="2545841"/>
            <a:ext cx="3951092" cy="493790"/>
          </a:xfrm>
          <a:prstGeom prst="leftBracket">
            <a:avLst>
              <a:gd fmla="val 45334" name="adj"/>
            </a:avLst>
          </a:prstGeom>
          <a:noFill/>
          <a:ln cap="flat" cmpd="sng" w="20320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25"/>
          <p:cNvSpPr txBox="1"/>
          <p:nvPr/>
        </p:nvSpPr>
        <p:spPr>
          <a:xfrm>
            <a:off x="4383471" y="1124744"/>
            <a:ext cx="80182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URL</a:t>
            </a:r>
            <a:endParaRPr sz="24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9" name="Google Shape;559;p25"/>
          <p:cNvGrpSpPr/>
          <p:nvPr/>
        </p:nvGrpSpPr>
        <p:grpSpPr>
          <a:xfrm>
            <a:off x="6127856" y="1503112"/>
            <a:ext cx="2193649" cy="2279036"/>
            <a:chOff x="6431255" y="3373054"/>
            <a:chExt cx="1623708" cy="1686910"/>
          </a:xfrm>
        </p:grpSpPr>
        <p:sp>
          <p:nvSpPr>
            <p:cNvPr id="560" name="Google Shape;560;p25"/>
            <p:cNvSpPr txBox="1"/>
            <p:nvPr/>
          </p:nvSpPr>
          <p:spPr>
            <a:xfrm>
              <a:off x="6431255" y="4489825"/>
              <a:ext cx="1623708" cy="5701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Registry</a:t>
              </a:r>
              <a:endParaRPr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1" name="Google Shape;561;p25"/>
            <p:cNvGrpSpPr/>
            <p:nvPr/>
          </p:nvGrpSpPr>
          <p:grpSpPr>
            <a:xfrm>
              <a:off x="6854128" y="3373054"/>
              <a:ext cx="831064" cy="1108030"/>
              <a:chOff x="9468519" y="-3467"/>
              <a:chExt cx="3384667" cy="4512666"/>
            </a:xfrm>
          </p:grpSpPr>
          <p:grpSp>
            <p:nvGrpSpPr>
              <p:cNvPr id="562" name="Google Shape;562;p25"/>
              <p:cNvGrpSpPr/>
              <p:nvPr/>
            </p:nvGrpSpPr>
            <p:grpSpPr>
              <a:xfrm>
                <a:off x="9468519" y="-3467"/>
                <a:ext cx="3384667" cy="4512666"/>
                <a:chOff x="1115573" y="1772747"/>
                <a:chExt cx="3168571" cy="4224551"/>
              </a:xfrm>
            </p:grpSpPr>
            <p:grpSp>
              <p:nvGrpSpPr>
                <p:cNvPr id="563" name="Google Shape;563;p25"/>
                <p:cNvGrpSpPr/>
                <p:nvPr/>
              </p:nvGrpSpPr>
              <p:grpSpPr>
                <a:xfrm>
                  <a:off x="1115573" y="1772747"/>
                  <a:ext cx="3168571" cy="4224551"/>
                  <a:chOff x="1115616" y="1772816"/>
                  <a:chExt cx="1512300" cy="2016300"/>
                </a:xfrm>
              </p:grpSpPr>
              <p:sp>
                <p:nvSpPr>
                  <p:cNvPr id="564" name="Google Shape;564;p25"/>
                  <p:cNvSpPr/>
                  <p:nvPr/>
                </p:nvSpPr>
                <p:spPr>
                  <a:xfrm>
                    <a:off x="1115616" y="1772816"/>
                    <a:ext cx="1512300" cy="2016300"/>
                  </a:xfrm>
                  <a:prstGeom prst="rect">
                    <a:avLst/>
                  </a:prstGeom>
                  <a:solidFill>
                    <a:schemeClr val="lt1"/>
                  </a:solidFill>
                  <a:ln cap="flat" cmpd="sng" w="9525">
                    <a:solidFill>
                      <a:srgbClr val="7F7F7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65" name="Google Shape;565;p25"/>
                  <p:cNvSpPr/>
                  <p:nvPr/>
                </p:nvSpPr>
                <p:spPr>
                  <a:xfrm>
                    <a:off x="1115616" y="1772816"/>
                    <a:ext cx="1512300" cy="224099"/>
                  </a:xfrm>
                  <a:prstGeom prst="rect">
                    <a:avLst/>
                  </a:prstGeom>
                  <a:solidFill>
                    <a:srgbClr val="A5A5A5"/>
                  </a:solidFill>
                  <a:ln cap="flat" cmpd="sng" w="9525">
                    <a:solidFill>
                      <a:srgbClr val="7F7F7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66" name="Google Shape;566;p25"/>
                  <p:cNvSpPr/>
                  <p:nvPr/>
                </p:nvSpPr>
                <p:spPr>
                  <a:xfrm>
                    <a:off x="1368636" y="1844825"/>
                    <a:ext cx="1087199" cy="720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67" name="Google Shape;567;p25"/>
                  <p:cNvSpPr/>
                  <p:nvPr/>
                </p:nvSpPr>
                <p:spPr>
                  <a:xfrm rot="5400000">
                    <a:off x="2512350" y="1844824"/>
                    <a:ext cx="72000" cy="720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568" name="Google Shape;568;p25"/>
                <p:cNvSpPr/>
                <p:nvPr/>
              </p:nvSpPr>
              <p:spPr>
                <a:xfrm>
                  <a:off x="1434912" y="1924648"/>
                  <a:ext cx="144000" cy="150899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9" name="Google Shape;569;p25"/>
                <p:cNvSpPr/>
                <p:nvPr/>
              </p:nvSpPr>
              <p:spPr>
                <a:xfrm>
                  <a:off x="1230612" y="1925608"/>
                  <a:ext cx="144000" cy="150899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570" name="Google Shape;570;p25"/>
              <p:cNvGrpSpPr/>
              <p:nvPr/>
            </p:nvGrpSpPr>
            <p:grpSpPr>
              <a:xfrm>
                <a:off x="9756575" y="836711"/>
                <a:ext cx="2808300" cy="3384300"/>
                <a:chOff x="4283967" y="2564903"/>
                <a:chExt cx="2808300" cy="3384300"/>
              </a:xfrm>
            </p:grpSpPr>
            <p:sp>
              <p:nvSpPr>
                <p:cNvPr id="571" name="Google Shape;571;p25"/>
                <p:cNvSpPr/>
                <p:nvPr/>
              </p:nvSpPr>
              <p:spPr>
                <a:xfrm>
                  <a:off x="4283967" y="2564903"/>
                  <a:ext cx="2808300" cy="3384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BFBFB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2" name="Google Shape;572;p25"/>
                <p:cNvSpPr/>
                <p:nvPr/>
              </p:nvSpPr>
              <p:spPr>
                <a:xfrm>
                  <a:off x="4499992" y="2780927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3" name="Google Shape;573;p25"/>
                <p:cNvSpPr/>
                <p:nvPr/>
              </p:nvSpPr>
              <p:spPr>
                <a:xfrm>
                  <a:off x="4499992" y="3212975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4" name="Google Shape;574;p25"/>
                <p:cNvSpPr/>
                <p:nvPr/>
              </p:nvSpPr>
              <p:spPr>
                <a:xfrm>
                  <a:off x="4499992" y="3645023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5" name="Google Shape;575;p25"/>
                <p:cNvSpPr/>
                <p:nvPr/>
              </p:nvSpPr>
              <p:spPr>
                <a:xfrm>
                  <a:off x="4499992" y="4077071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6" name="Google Shape;576;p25"/>
                <p:cNvSpPr/>
                <p:nvPr/>
              </p:nvSpPr>
              <p:spPr>
                <a:xfrm>
                  <a:off x="4499992" y="4509119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7" name="Google Shape;577;p25"/>
                <p:cNvSpPr/>
                <p:nvPr/>
              </p:nvSpPr>
              <p:spPr>
                <a:xfrm>
                  <a:off x="4499992" y="4509119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8" name="Google Shape;578;p25"/>
                <p:cNvSpPr/>
                <p:nvPr/>
              </p:nvSpPr>
              <p:spPr>
                <a:xfrm>
                  <a:off x="4499992" y="4941167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579" name="Google Shape;579;p25"/>
                <p:cNvGrpSpPr/>
                <p:nvPr/>
              </p:nvGrpSpPr>
              <p:grpSpPr>
                <a:xfrm>
                  <a:off x="5580111" y="5517231"/>
                  <a:ext cx="1264588" cy="165258"/>
                  <a:chOff x="5637850" y="1626750"/>
                  <a:chExt cx="1264588" cy="165258"/>
                </a:xfrm>
              </p:grpSpPr>
              <p:sp>
                <p:nvSpPr>
                  <p:cNvPr id="580" name="Google Shape;580;p25"/>
                  <p:cNvSpPr/>
                  <p:nvPr/>
                </p:nvSpPr>
                <p:spPr>
                  <a:xfrm rot="5400000">
                    <a:off x="6741338" y="1626750"/>
                    <a:ext cx="161100" cy="1611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1" name="Google Shape;581;p25"/>
                  <p:cNvSpPr/>
                  <p:nvPr/>
                </p:nvSpPr>
                <p:spPr>
                  <a:xfrm>
                    <a:off x="6518421" y="1627774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2" name="Google Shape;582;p25"/>
                  <p:cNvSpPr/>
                  <p:nvPr/>
                </p:nvSpPr>
                <p:spPr>
                  <a:xfrm>
                    <a:off x="6300192" y="1628800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3" name="Google Shape;583;p25"/>
                  <p:cNvSpPr/>
                  <p:nvPr/>
                </p:nvSpPr>
                <p:spPr>
                  <a:xfrm rot="-5400000">
                    <a:off x="5637850" y="1630908"/>
                    <a:ext cx="161100" cy="1611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4" name="Google Shape;584;p25"/>
                  <p:cNvSpPr/>
                  <p:nvPr/>
                </p:nvSpPr>
                <p:spPr>
                  <a:xfrm rot="10800000">
                    <a:off x="5867967" y="1629884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5" name="Google Shape;585;p25"/>
                  <p:cNvSpPr/>
                  <p:nvPr/>
                </p:nvSpPr>
                <p:spPr>
                  <a:xfrm rot="10800000">
                    <a:off x="6086196" y="1628858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  <p:grpSp>
        <p:nvGrpSpPr>
          <p:cNvPr id="586" name="Google Shape;586;p25"/>
          <p:cNvGrpSpPr/>
          <p:nvPr/>
        </p:nvGrpSpPr>
        <p:grpSpPr>
          <a:xfrm>
            <a:off x="4624799" y="2995147"/>
            <a:ext cx="441970" cy="586299"/>
            <a:chOff x="1323222" y="5554002"/>
            <a:chExt cx="641866" cy="583273"/>
          </a:xfrm>
        </p:grpSpPr>
        <p:sp>
          <p:nvSpPr>
            <p:cNvPr id="587" name="Google Shape;587;p25"/>
            <p:cNvSpPr/>
            <p:nvPr/>
          </p:nvSpPr>
          <p:spPr>
            <a:xfrm>
              <a:off x="1323222" y="5554002"/>
              <a:ext cx="641866" cy="583273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25"/>
            <p:cNvSpPr/>
            <p:nvPr/>
          </p:nvSpPr>
          <p:spPr>
            <a:xfrm>
              <a:off x="1403457" y="5622462"/>
              <a:ext cx="481400" cy="4655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25"/>
            <p:cNvSpPr/>
            <p:nvPr/>
          </p:nvSpPr>
          <p:spPr>
            <a:xfrm>
              <a:off x="1403457" y="5690920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5"/>
            <p:cNvSpPr/>
            <p:nvPr/>
          </p:nvSpPr>
          <p:spPr>
            <a:xfrm>
              <a:off x="1403457" y="5734734"/>
              <a:ext cx="481400" cy="2464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5"/>
            <p:cNvSpPr/>
            <p:nvPr/>
          </p:nvSpPr>
          <p:spPr>
            <a:xfrm>
              <a:off x="1403457" y="5781287"/>
              <a:ext cx="481400" cy="2464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5"/>
            <p:cNvSpPr/>
            <p:nvPr/>
          </p:nvSpPr>
          <p:spPr>
            <a:xfrm>
              <a:off x="1403457" y="5833315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5"/>
            <p:cNvSpPr/>
            <p:nvPr/>
          </p:nvSpPr>
          <p:spPr>
            <a:xfrm>
              <a:off x="1403457" y="5877129"/>
              <a:ext cx="481400" cy="2464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5"/>
            <p:cNvSpPr/>
            <p:nvPr/>
          </p:nvSpPr>
          <p:spPr>
            <a:xfrm>
              <a:off x="1403457" y="5923682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5"/>
            <p:cNvSpPr/>
            <p:nvPr/>
          </p:nvSpPr>
          <p:spPr>
            <a:xfrm>
              <a:off x="1403457" y="5970234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5"/>
            <p:cNvSpPr/>
            <p:nvPr/>
          </p:nvSpPr>
          <p:spPr>
            <a:xfrm>
              <a:off x="1403457" y="6019524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25"/>
            <p:cNvSpPr/>
            <p:nvPr/>
          </p:nvSpPr>
          <p:spPr>
            <a:xfrm>
              <a:off x="1403457" y="6066077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8" name="Google Shape;598;p25"/>
          <p:cNvSpPr txBox="1"/>
          <p:nvPr>
            <p:ph idx="1" type="body"/>
          </p:nvPr>
        </p:nvSpPr>
        <p:spPr>
          <a:xfrm>
            <a:off x="539552" y="4671883"/>
            <a:ext cx="8153400" cy="1638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Responsibility on the registry side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Several registries are possible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26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Registries - complexity</a:t>
            </a:r>
            <a:b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</a:b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604" name="Google Shape;604;p26"/>
          <p:cNvGrpSpPr/>
          <p:nvPr/>
        </p:nvGrpSpPr>
        <p:grpSpPr>
          <a:xfrm>
            <a:off x="1354126" y="1607460"/>
            <a:ext cx="1466920" cy="2439820"/>
            <a:chOff x="2312992" y="1613153"/>
            <a:chExt cx="1466920" cy="2439820"/>
          </a:xfrm>
        </p:grpSpPr>
        <p:grpSp>
          <p:nvGrpSpPr>
            <p:cNvPr id="605" name="Google Shape;605;p26"/>
            <p:cNvGrpSpPr/>
            <p:nvPr/>
          </p:nvGrpSpPr>
          <p:grpSpPr>
            <a:xfrm>
              <a:off x="2339752" y="2132856"/>
              <a:ext cx="1440160" cy="1920117"/>
              <a:chOff x="1115573" y="1772747"/>
              <a:chExt cx="3168571" cy="4224551"/>
            </a:xfrm>
          </p:grpSpPr>
          <p:grpSp>
            <p:nvGrpSpPr>
              <p:cNvPr id="606" name="Google Shape;606;p26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607" name="Google Shape;607;p26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08" name="Google Shape;608;p26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09" name="Google Shape;609;p26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0" name="Google Shape;610;p26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611" name="Google Shape;611;p26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26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3" name="Google Shape;613;p26"/>
            <p:cNvGrpSpPr/>
            <p:nvPr/>
          </p:nvGrpSpPr>
          <p:grpSpPr>
            <a:xfrm>
              <a:off x="2462318" y="2490348"/>
              <a:ext cx="1194919" cy="1440004"/>
              <a:chOff x="4283967" y="2564903"/>
              <a:chExt cx="2808300" cy="3384300"/>
            </a:xfrm>
          </p:grpSpPr>
          <p:sp>
            <p:nvSpPr>
              <p:cNvPr id="614" name="Google Shape;614;p26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26"/>
              <p:cNvSpPr/>
              <p:nvPr/>
            </p:nvSpPr>
            <p:spPr>
              <a:xfrm>
                <a:off x="4499995" y="2780929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26"/>
              <p:cNvSpPr/>
              <p:nvPr/>
            </p:nvSpPr>
            <p:spPr>
              <a:xfrm>
                <a:off x="4499995" y="3212976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26"/>
              <p:cNvSpPr/>
              <p:nvPr/>
            </p:nvSpPr>
            <p:spPr>
              <a:xfrm>
                <a:off x="4499995" y="3645026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26"/>
              <p:cNvSpPr/>
              <p:nvPr/>
            </p:nvSpPr>
            <p:spPr>
              <a:xfrm>
                <a:off x="4499995" y="4077073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26"/>
              <p:cNvSpPr/>
              <p:nvPr/>
            </p:nvSpPr>
            <p:spPr>
              <a:xfrm>
                <a:off x="4499995" y="4509121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26"/>
              <p:cNvSpPr/>
              <p:nvPr/>
            </p:nvSpPr>
            <p:spPr>
              <a:xfrm>
                <a:off x="4499995" y="4941170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21" name="Google Shape;621;p26"/>
            <p:cNvSpPr txBox="1"/>
            <p:nvPr/>
          </p:nvSpPr>
          <p:spPr>
            <a:xfrm>
              <a:off x="2312992" y="1613153"/>
              <a:ext cx="1435008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Minimum</a:t>
              </a:r>
              <a:endParaRPr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2" name="Google Shape;622;p26"/>
          <p:cNvGrpSpPr/>
          <p:nvPr/>
        </p:nvGrpSpPr>
        <p:grpSpPr>
          <a:xfrm>
            <a:off x="5508104" y="1607831"/>
            <a:ext cx="2343910" cy="2439449"/>
            <a:chOff x="4510594" y="1613153"/>
            <a:chExt cx="2343910" cy="2439449"/>
          </a:xfrm>
        </p:grpSpPr>
        <p:grpSp>
          <p:nvGrpSpPr>
            <p:cNvPr id="623" name="Google Shape;623;p26"/>
            <p:cNvGrpSpPr/>
            <p:nvPr/>
          </p:nvGrpSpPr>
          <p:grpSpPr>
            <a:xfrm>
              <a:off x="4928889" y="2132485"/>
              <a:ext cx="1440160" cy="1920117"/>
              <a:chOff x="1115573" y="1772747"/>
              <a:chExt cx="3168571" cy="4224551"/>
            </a:xfrm>
          </p:grpSpPr>
          <p:grpSp>
            <p:nvGrpSpPr>
              <p:cNvPr id="624" name="Google Shape;624;p26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625" name="Google Shape;625;p26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26" name="Google Shape;626;p26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27" name="Google Shape;627;p26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28" name="Google Shape;628;p26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629" name="Google Shape;629;p26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26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1" name="Google Shape;631;p26"/>
            <p:cNvGrpSpPr/>
            <p:nvPr/>
          </p:nvGrpSpPr>
          <p:grpSpPr>
            <a:xfrm>
              <a:off x="5051455" y="2489977"/>
              <a:ext cx="1194919" cy="1440003"/>
              <a:chOff x="4283967" y="2564903"/>
              <a:chExt cx="2808300" cy="3384300"/>
            </a:xfrm>
          </p:grpSpPr>
          <p:sp>
            <p:nvSpPr>
              <p:cNvPr id="632" name="Google Shape;632;p26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26"/>
              <p:cNvSpPr/>
              <p:nvPr/>
            </p:nvSpPr>
            <p:spPr>
              <a:xfrm>
                <a:off x="4499993" y="2780927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26"/>
              <p:cNvSpPr/>
              <p:nvPr/>
            </p:nvSpPr>
            <p:spPr>
              <a:xfrm>
                <a:off x="4499993" y="3212974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26"/>
              <p:cNvSpPr/>
              <p:nvPr/>
            </p:nvSpPr>
            <p:spPr>
              <a:xfrm>
                <a:off x="4499993" y="3645024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26"/>
              <p:cNvSpPr/>
              <p:nvPr/>
            </p:nvSpPr>
            <p:spPr>
              <a:xfrm>
                <a:off x="4499993" y="4077071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26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26"/>
              <p:cNvSpPr/>
              <p:nvPr/>
            </p:nvSpPr>
            <p:spPr>
              <a:xfrm>
                <a:off x="4499993" y="4509118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26"/>
              <p:cNvSpPr/>
              <p:nvPr/>
            </p:nvSpPr>
            <p:spPr>
              <a:xfrm>
                <a:off x="4499993" y="4941168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640" name="Google Shape;640;p26"/>
              <p:cNvGrpSpPr/>
              <p:nvPr/>
            </p:nvGrpSpPr>
            <p:grpSpPr>
              <a:xfrm>
                <a:off x="5580111" y="5517231"/>
                <a:ext cx="1264588" cy="165258"/>
                <a:chOff x="5637850" y="1626750"/>
                <a:chExt cx="1264588" cy="165258"/>
              </a:xfrm>
            </p:grpSpPr>
            <p:sp>
              <p:nvSpPr>
                <p:cNvPr id="641" name="Google Shape;641;p26"/>
                <p:cNvSpPr/>
                <p:nvPr/>
              </p:nvSpPr>
              <p:spPr>
                <a:xfrm rot="5400000">
                  <a:off x="6741338" y="1626750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2" name="Google Shape;642;p26"/>
                <p:cNvSpPr/>
                <p:nvPr/>
              </p:nvSpPr>
              <p:spPr>
                <a:xfrm>
                  <a:off x="6518421" y="162777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3" name="Google Shape;643;p26"/>
                <p:cNvSpPr/>
                <p:nvPr/>
              </p:nvSpPr>
              <p:spPr>
                <a:xfrm>
                  <a:off x="6300192" y="1628800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4" name="Google Shape;644;p26"/>
                <p:cNvSpPr/>
                <p:nvPr/>
              </p:nvSpPr>
              <p:spPr>
                <a:xfrm rot="-5400000">
                  <a:off x="5637850" y="1630908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5" name="Google Shape;645;p26"/>
                <p:cNvSpPr/>
                <p:nvPr/>
              </p:nvSpPr>
              <p:spPr>
                <a:xfrm rot="10800000">
                  <a:off x="5867967" y="162988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6" name="Google Shape;646;p26"/>
                <p:cNvSpPr/>
                <p:nvPr/>
              </p:nvSpPr>
              <p:spPr>
                <a:xfrm rot="10800000">
                  <a:off x="6086196" y="1628858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647" name="Google Shape;647;p26"/>
            <p:cNvSpPr txBox="1"/>
            <p:nvPr/>
          </p:nvSpPr>
          <p:spPr>
            <a:xfrm>
              <a:off x="4510594" y="1613153"/>
              <a:ext cx="2343910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Comprehensive</a:t>
              </a:r>
              <a:endParaRPr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8" name="Google Shape;648;p26"/>
          <p:cNvSpPr txBox="1"/>
          <p:nvPr/>
        </p:nvSpPr>
        <p:spPr>
          <a:xfrm>
            <a:off x="1265692" y="4258565"/>
            <a:ext cx="220765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 of ULRs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6"/>
          <p:cNvSpPr txBox="1"/>
          <p:nvPr/>
        </p:nvSpPr>
        <p:spPr>
          <a:xfrm>
            <a:off x="5496640" y="4238226"/>
            <a:ext cx="2688557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 of ULRs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Metadata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Search/Filtering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Validation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Monitoring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27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Registries - complexity</a:t>
            </a:r>
            <a:b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</a:b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655" name="Google Shape;655;p27"/>
          <p:cNvGrpSpPr/>
          <p:nvPr/>
        </p:nvGrpSpPr>
        <p:grpSpPr>
          <a:xfrm>
            <a:off x="1354126" y="1607460"/>
            <a:ext cx="1466920" cy="2439820"/>
            <a:chOff x="2312992" y="1613153"/>
            <a:chExt cx="1466920" cy="2439820"/>
          </a:xfrm>
        </p:grpSpPr>
        <p:grpSp>
          <p:nvGrpSpPr>
            <p:cNvPr id="656" name="Google Shape;656;p27"/>
            <p:cNvGrpSpPr/>
            <p:nvPr/>
          </p:nvGrpSpPr>
          <p:grpSpPr>
            <a:xfrm>
              <a:off x="2339752" y="2132856"/>
              <a:ext cx="1440160" cy="1920117"/>
              <a:chOff x="1115573" y="1772747"/>
              <a:chExt cx="3168571" cy="4224551"/>
            </a:xfrm>
          </p:grpSpPr>
          <p:grpSp>
            <p:nvGrpSpPr>
              <p:cNvPr id="657" name="Google Shape;657;p27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658" name="Google Shape;658;p27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9" name="Google Shape;659;p27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0" name="Google Shape;660;p27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1" name="Google Shape;661;p27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662" name="Google Shape;662;p27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27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4" name="Google Shape;664;p27"/>
            <p:cNvGrpSpPr/>
            <p:nvPr/>
          </p:nvGrpSpPr>
          <p:grpSpPr>
            <a:xfrm>
              <a:off x="2462318" y="2490348"/>
              <a:ext cx="1194919" cy="1440004"/>
              <a:chOff x="4283967" y="2564903"/>
              <a:chExt cx="2808300" cy="3384300"/>
            </a:xfrm>
          </p:grpSpPr>
          <p:sp>
            <p:nvSpPr>
              <p:cNvPr id="665" name="Google Shape;665;p27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27"/>
              <p:cNvSpPr/>
              <p:nvPr/>
            </p:nvSpPr>
            <p:spPr>
              <a:xfrm>
                <a:off x="4499995" y="2780929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27"/>
              <p:cNvSpPr/>
              <p:nvPr/>
            </p:nvSpPr>
            <p:spPr>
              <a:xfrm>
                <a:off x="4499995" y="3212976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27"/>
              <p:cNvSpPr/>
              <p:nvPr/>
            </p:nvSpPr>
            <p:spPr>
              <a:xfrm>
                <a:off x="4499995" y="3645026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27"/>
              <p:cNvSpPr/>
              <p:nvPr/>
            </p:nvSpPr>
            <p:spPr>
              <a:xfrm>
                <a:off x="4499995" y="4077073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27"/>
              <p:cNvSpPr/>
              <p:nvPr/>
            </p:nvSpPr>
            <p:spPr>
              <a:xfrm>
                <a:off x="4499995" y="4509121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27"/>
              <p:cNvSpPr/>
              <p:nvPr/>
            </p:nvSpPr>
            <p:spPr>
              <a:xfrm>
                <a:off x="4499995" y="4941170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72" name="Google Shape;672;p27"/>
            <p:cNvSpPr txBox="1"/>
            <p:nvPr/>
          </p:nvSpPr>
          <p:spPr>
            <a:xfrm>
              <a:off x="2312992" y="1613153"/>
              <a:ext cx="1435008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Minimum</a:t>
              </a:r>
              <a:endParaRPr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3" name="Google Shape;673;p27"/>
          <p:cNvGrpSpPr/>
          <p:nvPr/>
        </p:nvGrpSpPr>
        <p:grpSpPr>
          <a:xfrm>
            <a:off x="5508104" y="1607831"/>
            <a:ext cx="2343910" cy="2439449"/>
            <a:chOff x="4510594" y="1613153"/>
            <a:chExt cx="2343910" cy="2439449"/>
          </a:xfrm>
        </p:grpSpPr>
        <p:grpSp>
          <p:nvGrpSpPr>
            <p:cNvPr id="674" name="Google Shape;674;p27"/>
            <p:cNvGrpSpPr/>
            <p:nvPr/>
          </p:nvGrpSpPr>
          <p:grpSpPr>
            <a:xfrm>
              <a:off x="4928889" y="2132485"/>
              <a:ext cx="1440160" cy="1920117"/>
              <a:chOff x="1115573" y="1772747"/>
              <a:chExt cx="3168571" cy="4224551"/>
            </a:xfrm>
          </p:grpSpPr>
          <p:grpSp>
            <p:nvGrpSpPr>
              <p:cNvPr id="675" name="Google Shape;675;p27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676" name="Google Shape;676;p27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7" name="Google Shape;677;p27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8" name="Google Shape;678;p27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9" name="Google Shape;679;p27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680" name="Google Shape;680;p27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27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82" name="Google Shape;682;p27"/>
            <p:cNvGrpSpPr/>
            <p:nvPr/>
          </p:nvGrpSpPr>
          <p:grpSpPr>
            <a:xfrm>
              <a:off x="5051455" y="2489977"/>
              <a:ext cx="1194919" cy="1440003"/>
              <a:chOff x="4283967" y="2564903"/>
              <a:chExt cx="2808300" cy="3384300"/>
            </a:xfrm>
          </p:grpSpPr>
          <p:sp>
            <p:nvSpPr>
              <p:cNvPr id="683" name="Google Shape;683;p27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27"/>
              <p:cNvSpPr/>
              <p:nvPr/>
            </p:nvSpPr>
            <p:spPr>
              <a:xfrm>
                <a:off x="4499993" y="2780927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27"/>
              <p:cNvSpPr/>
              <p:nvPr/>
            </p:nvSpPr>
            <p:spPr>
              <a:xfrm>
                <a:off x="4499993" y="3212974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27"/>
              <p:cNvSpPr/>
              <p:nvPr/>
            </p:nvSpPr>
            <p:spPr>
              <a:xfrm>
                <a:off x="4499993" y="3645024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27"/>
              <p:cNvSpPr/>
              <p:nvPr/>
            </p:nvSpPr>
            <p:spPr>
              <a:xfrm>
                <a:off x="4499993" y="4077071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27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27"/>
              <p:cNvSpPr/>
              <p:nvPr/>
            </p:nvSpPr>
            <p:spPr>
              <a:xfrm>
                <a:off x="4499993" y="4509118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27"/>
              <p:cNvSpPr/>
              <p:nvPr/>
            </p:nvSpPr>
            <p:spPr>
              <a:xfrm>
                <a:off x="4499993" y="4941168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691" name="Google Shape;691;p27"/>
              <p:cNvGrpSpPr/>
              <p:nvPr/>
            </p:nvGrpSpPr>
            <p:grpSpPr>
              <a:xfrm>
                <a:off x="5580111" y="5517231"/>
                <a:ext cx="1264588" cy="165258"/>
                <a:chOff x="5637850" y="1626750"/>
                <a:chExt cx="1264588" cy="165258"/>
              </a:xfrm>
            </p:grpSpPr>
            <p:sp>
              <p:nvSpPr>
                <p:cNvPr id="692" name="Google Shape;692;p27"/>
                <p:cNvSpPr/>
                <p:nvPr/>
              </p:nvSpPr>
              <p:spPr>
                <a:xfrm rot="5400000">
                  <a:off x="6741338" y="1626750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3" name="Google Shape;693;p27"/>
                <p:cNvSpPr/>
                <p:nvPr/>
              </p:nvSpPr>
              <p:spPr>
                <a:xfrm>
                  <a:off x="6518421" y="162777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4" name="Google Shape;694;p27"/>
                <p:cNvSpPr/>
                <p:nvPr/>
              </p:nvSpPr>
              <p:spPr>
                <a:xfrm>
                  <a:off x="6300192" y="1628800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5" name="Google Shape;695;p27"/>
                <p:cNvSpPr/>
                <p:nvPr/>
              </p:nvSpPr>
              <p:spPr>
                <a:xfrm rot="-5400000">
                  <a:off x="5637850" y="1630908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6" name="Google Shape;696;p27"/>
                <p:cNvSpPr/>
                <p:nvPr/>
              </p:nvSpPr>
              <p:spPr>
                <a:xfrm rot="10800000">
                  <a:off x="5867967" y="162988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7" name="Google Shape;697;p27"/>
                <p:cNvSpPr/>
                <p:nvPr/>
              </p:nvSpPr>
              <p:spPr>
                <a:xfrm rot="10800000">
                  <a:off x="6086196" y="1628858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698" name="Google Shape;698;p27"/>
            <p:cNvSpPr txBox="1"/>
            <p:nvPr/>
          </p:nvSpPr>
          <p:spPr>
            <a:xfrm>
              <a:off x="4510594" y="1613153"/>
              <a:ext cx="2343910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Comprehensive</a:t>
              </a:r>
              <a:endParaRPr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9" name="Google Shape;699;p27"/>
          <p:cNvSpPr txBox="1"/>
          <p:nvPr/>
        </p:nvSpPr>
        <p:spPr>
          <a:xfrm>
            <a:off x="1265692" y="4258565"/>
            <a:ext cx="220765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 of ULRs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27"/>
          <p:cNvSpPr txBox="1"/>
          <p:nvPr/>
        </p:nvSpPr>
        <p:spPr>
          <a:xfrm>
            <a:off x="5496640" y="4238226"/>
            <a:ext cx="2688557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 of ULRs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Metadata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Search/Filtering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Validation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Monitoring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27"/>
          <p:cNvSpPr txBox="1"/>
          <p:nvPr/>
        </p:nvSpPr>
        <p:spPr>
          <a:xfrm>
            <a:off x="3419872" y="2866465"/>
            <a:ext cx="180049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OR / </a:t>
            </a:r>
            <a:r>
              <a:rPr b="1" i="1" lang="en-GB" sz="2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endParaRPr b="1" i="1" sz="28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27"/>
          <p:cNvSpPr/>
          <p:nvPr/>
        </p:nvSpPr>
        <p:spPr>
          <a:xfrm>
            <a:off x="1595632" y="3677905"/>
            <a:ext cx="145556" cy="546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8"/>
          <p:cNvSpPr/>
          <p:nvPr/>
        </p:nvSpPr>
        <p:spPr>
          <a:xfrm rot="-8119970">
            <a:off x="4157735" y="2258539"/>
            <a:ext cx="4657680" cy="493790"/>
          </a:xfrm>
          <a:prstGeom prst="leftBracket">
            <a:avLst>
              <a:gd fmla="val 45334" name="adj"/>
            </a:avLst>
          </a:prstGeom>
          <a:noFill/>
          <a:ln cap="flat" cmpd="sng" w="2032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8" name="Google Shape;70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1371" y="4323758"/>
            <a:ext cx="376826" cy="937682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28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Beacons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710" name="Google Shape;710;p28"/>
          <p:cNvSpPr/>
          <p:nvPr/>
        </p:nvSpPr>
        <p:spPr>
          <a:xfrm>
            <a:off x="2946850" y="4876720"/>
            <a:ext cx="2755386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9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8"/>
          <p:cNvSpPr/>
          <p:nvPr/>
        </p:nvSpPr>
        <p:spPr>
          <a:xfrm rot="-2700000">
            <a:off x="825407" y="2372257"/>
            <a:ext cx="3731119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7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8"/>
          <p:cNvSpPr/>
          <p:nvPr/>
        </p:nvSpPr>
        <p:spPr>
          <a:xfrm rot="-8100000">
            <a:off x="4624011" y="3331223"/>
            <a:ext cx="2278682" cy="294304"/>
          </a:xfrm>
          <a:prstGeom prst="rightArrow">
            <a:avLst>
              <a:gd fmla="val 26812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8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8"/>
          <p:cNvSpPr txBox="1"/>
          <p:nvPr/>
        </p:nvSpPr>
        <p:spPr>
          <a:xfrm rot="-2730712">
            <a:off x="2123728" y="2959471"/>
            <a:ext cx="719992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Find</a:t>
            </a:r>
            <a:endParaRPr/>
          </a:p>
        </p:txBody>
      </p:sp>
      <p:sp>
        <p:nvSpPr>
          <p:cNvPr id="714" name="Google Shape;714;p28"/>
          <p:cNvSpPr txBox="1"/>
          <p:nvPr/>
        </p:nvSpPr>
        <p:spPr>
          <a:xfrm>
            <a:off x="3946075" y="5157192"/>
            <a:ext cx="915893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Query</a:t>
            </a:r>
            <a:endParaRPr i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28"/>
          <p:cNvSpPr txBox="1"/>
          <p:nvPr/>
        </p:nvSpPr>
        <p:spPr>
          <a:xfrm>
            <a:off x="1288053" y="5678575"/>
            <a:ext cx="1202041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Client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28"/>
          <p:cNvSpPr txBox="1"/>
          <p:nvPr/>
        </p:nvSpPr>
        <p:spPr>
          <a:xfrm>
            <a:off x="3657797" y="0"/>
            <a:ext cx="1623708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Registry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28"/>
          <p:cNvSpPr txBox="1"/>
          <p:nvPr/>
        </p:nvSpPr>
        <p:spPr>
          <a:xfrm>
            <a:off x="6322306" y="5732813"/>
            <a:ext cx="124585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Servers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28"/>
          <p:cNvSpPr txBox="1"/>
          <p:nvPr/>
        </p:nvSpPr>
        <p:spPr>
          <a:xfrm>
            <a:off x="3586305" y="3456095"/>
            <a:ext cx="1772180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Standard</a:t>
            </a:r>
            <a:endParaRPr i="1"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28"/>
          <p:cNvSpPr txBox="1"/>
          <p:nvPr/>
        </p:nvSpPr>
        <p:spPr>
          <a:xfrm>
            <a:off x="5805971" y="5206436"/>
            <a:ext cx="8755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BEACON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A</a:t>
            </a:r>
            <a:endParaRPr/>
          </a:p>
        </p:txBody>
      </p:sp>
      <p:sp>
        <p:nvSpPr>
          <p:cNvPr id="720" name="Google Shape;720;p28"/>
          <p:cNvSpPr txBox="1"/>
          <p:nvPr/>
        </p:nvSpPr>
        <p:spPr>
          <a:xfrm>
            <a:off x="6968535" y="5206436"/>
            <a:ext cx="86094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BEACON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B</a:t>
            </a:r>
            <a:endParaRPr/>
          </a:p>
        </p:txBody>
      </p:sp>
      <p:sp>
        <p:nvSpPr>
          <p:cNvPr id="721" name="Google Shape;721;p28"/>
          <p:cNvSpPr txBox="1"/>
          <p:nvPr/>
        </p:nvSpPr>
        <p:spPr>
          <a:xfrm>
            <a:off x="8108361" y="5206436"/>
            <a:ext cx="85452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BEACON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C</a:t>
            </a:r>
            <a:endParaRPr/>
          </a:p>
        </p:txBody>
      </p:sp>
      <p:grpSp>
        <p:nvGrpSpPr>
          <p:cNvPr id="722" name="Google Shape;722;p28"/>
          <p:cNvGrpSpPr/>
          <p:nvPr/>
        </p:nvGrpSpPr>
        <p:grpSpPr>
          <a:xfrm>
            <a:off x="4079763" y="517198"/>
            <a:ext cx="831064" cy="1108030"/>
            <a:chOff x="9468519" y="-3467"/>
            <a:chExt cx="3384667" cy="4512666"/>
          </a:xfrm>
        </p:grpSpPr>
        <p:grpSp>
          <p:nvGrpSpPr>
            <p:cNvPr id="723" name="Google Shape;723;p28"/>
            <p:cNvGrpSpPr/>
            <p:nvPr/>
          </p:nvGrpSpPr>
          <p:grpSpPr>
            <a:xfrm>
              <a:off x="9468519" y="-3467"/>
              <a:ext cx="3384667" cy="4512666"/>
              <a:chOff x="1115573" y="1772747"/>
              <a:chExt cx="3168571" cy="4224551"/>
            </a:xfrm>
          </p:grpSpPr>
          <p:grpSp>
            <p:nvGrpSpPr>
              <p:cNvPr id="724" name="Google Shape;724;p28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725" name="Google Shape;725;p28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26" name="Google Shape;726;p28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27" name="Google Shape;727;p28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28" name="Google Shape;728;p28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729" name="Google Shape;729;p28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28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1" name="Google Shape;731;p28"/>
            <p:cNvGrpSpPr/>
            <p:nvPr/>
          </p:nvGrpSpPr>
          <p:grpSpPr>
            <a:xfrm>
              <a:off x="9756575" y="836711"/>
              <a:ext cx="2808300" cy="3384300"/>
              <a:chOff x="4283967" y="2564903"/>
              <a:chExt cx="2808300" cy="3384300"/>
            </a:xfrm>
          </p:grpSpPr>
          <p:sp>
            <p:nvSpPr>
              <p:cNvPr id="732" name="Google Shape;732;p28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28"/>
              <p:cNvSpPr/>
              <p:nvPr/>
            </p:nvSpPr>
            <p:spPr>
              <a:xfrm>
                <a:off x="4499992" y="2780927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28"/>
              <p:cNvSpPr/>
              <p:nvPr/>
            </p:nvSpPr>
            <p:spPr>
              <a:xfrm>
                <a:off x="4499992" y="3212975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28"/>
              <p:cNvSpPr/>
              <p:nvPr/>
            </p:nvSpPr>
            <p:spPr>
              <a:xfrm>
                <a:off x="4499992" y="3645023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28"/>
              <p:cNvSpPr/>
              <p:nvPr/>
            </p:nvSpPr>
            <p:spPr>
              <a:xfrm>
                <a:off x="4499992" y="4077071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28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28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28"/>
              <p:cNvSpPr/>
              <p:nvPr/>
            </p:nvSpPr>
            <p:spPr>
              <a:xfrm>
                <a:off x="4499992" y="4941167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740" name="Google Shape;740;p28"/>
              <p:cNvGrpSpPr/>
              <p:nvPr/>
            </p:nvGrpSpPr>
            <p:grpSpPr>
              <a:xfrm>
                <a:off x="5580111" y="5517231"/>
                <a:ext cx="1264588" cy="165258"/>
                <a:chOff x="5637850" y="1626750"/>
                <a:chExt cx="1264588" cy="165258"/>
              </a:xfrm>
            </p:grpSpPr>
            <p:sp>
              <p:nvSpPr>
                <p:cNvPr id="741" name="Google Shape;741;p28"/>
                <p:cNvSpPr/>
                <p:nvPr/>
              </p:nvSpPr>
              <p:spPr>
                <a:xfrm rot="5400000">
                  <a:off x="6741338" y="1626750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2" name="Google Shape;742;p28"/>
                <p:cNvSpPr/>
                <p:nvPr/>
              </p:nvSpPr>
              <p:spPr>
                <a:xfrm>
                  <a:off x="6518421" y="162777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3" name="Google Shape;743;p28"/>
                <p:cNvSpPr/>
                <p:nvPr/>
              </p:nvSpPr>
              <p:spPr>
                <a:xfrm>
                  <a:off x="6300192" y="1628800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4" name="Google Shape;744;p28"/>
                <p:cNvSpPr/>
                <p:nvPr/>
              </p:nvSpPr>
              <p:spPr>
                <a:xfrm rot="-5400000">
                  <a:off x="5637850" y="1630908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5" name="Google Shape;745;p28"/>
                <p:cNvSpPr/>
                <p:nvPr/>
              </p:nvSpPr>
              <p:spPr>
                <a:xfrm rot="10800000">
                  <a:off x="5867967" y="162988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6" name="Google Shape;746;p28"/>
                <p:cNvSpPr/>
                <p:nvPr/>
              </p:nvSpPr>
              <p:spPr>
                <a:xfrm rot="10800000">
                  <a:off x="6086196" y="1628858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pic>
        <p:nvPicPr>
          <p:cNvPr id="747" name="Google Shape;74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14202" y="4221060"/>
            <a:ext cx="910898" cy="910798"/>
          </a:xfrm>
          <a:prstGeom prst="rect">
            <a:avLst/>
          </a:prstGeom>
          <a:noFill/>
          <a:ln>
            <a:noFill/>
          </a:ln>
        </p:spPr>
      </p:pic>
      <p:sp>
        <p:nvSpPr>
          <p:cNvPr id="748" name="Google Shape;748;p28"/>
          <p:cNvSpPr txBox="1"/>
          <p:nvPr/>
        </p:nvSpPr>
        <p:spPr>
          <a:xfrm>
            <a:off x="3565810" y="3789040"/>
            <a:ext cx="185897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5F5F5F"/>
                </a:solidFill>
                <a:latin typeface="Calibri"/>
                <a:ea typeface="Calibri"/>
                <a:cs typeface="Calibri"/>
                <a:sym typeface="Calibri"/>
              </a:rPr>
              <a:t>Beacons spec</a:t>
            </a:r>
            <a:endParaRPr sz="2400">
              <a:solidFill>
                <a:srgbClr val="5F5F5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49" name="Google Shape;749;p28"/>
          <p:cNvGrpSpPr/>
          <p:nvPr/>
        </p:nvGrpSpPr>
        <p:grpSpPr>
          <a:xfrm>
            <a:off x="539552" y="4582846"/>
            <a:ext cx="351777" cy="712467"/>
            <a:chOff x="5220071" y="1898721"/>
            <a:chExt cx="719999" cy="1458238"/>
          </a:xfrm>
        </p:grpSpPr>
        <p:sp>
          <p:nvSpPr>
            <p:cNvPr id="750" name="Google Shape;750;p28"/>
            <p:cNvSpPr/>
            <p:nvPr/>
          </p:nvSpPr>
          <p:spPr>
            <a:xfrm>
              <a:off x="5220071" y="1898721"/>
              <a:ext cx="719999" cy="720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51" name="Google Shape;751;p28"/>
            <p:cNvCxnSpPr/>
            <p:nvPr/>
          </p:nvCxnSpPr>
          <p:spPr>
            <a:xfrm>
              <a:off x="5580071" y="2564824"/>
              <a:ext cx="0" cy="5043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2" name="Google Shape;752;p28"/>
            <p:cNvCxnSpPr/>
            <p:nvPr/>
          </p:nvCxnSpPr>
          <p:spPr>
            <a:xfrm flipH="1">
              <a:off x="5292112" y="3068959"/>
              <a:ext cx="288000" cy="2880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3" name="Google Shape;753;p28"/>
            <p:cNvCxnSpPr/>
            <p:nvPr/>
          </p:nvCxnSpPr>
          <p:spPr>
            <a:xfrm>
              <a:off x="5580112" y="3068959"/>
              <a:ext cx="288000" cy="2880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4" name="Google Shape;754;p28"/>
            <p:cNvCxnSpPr/>
            <p:nvPr/>
          </p:nvCxnSpPr>
          <p:spPr>
            <a:xfrm>
              <a:off x="5322685" y="2780927"/>
              <a:ext cx="503999" cy="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755" name="Google Shape;75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5333" y="4324387"/>
            <a:ext cx="376826" cy="937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6" name="Google Shape;75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14918" y="4324387"/>
            <a:ext cx="376826" cy="9376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7" name="Google Shape;757;p28"/>
          <p:cNvGrpSpPr/>
          <p:nvPr/>
        </p:nvGrpSpPr>
        <p:grpSpPr>
          <a:xfrm>
            <a:off x="1115616" y="4116406"/>
            <a:ext cx="1140527" cy="1520627"/>
            <a:chOff x="2077545" y="1407481"/>
            <a:chExt cx="831064" cy="1108030"/>
          </a:xfrm>
        </p:grpSpPr>
        <p:grpSp>
          <p:nvGrpSpPr>
            <p:cNvPr id="758" name="Google Shape;758;p28"/>
            <p:cNvGrpSpPr/>
            <p:nvPr/>
          </p:nvGrpSpPr>
          <p:grpSpPr>
            <a:xfrm>
              <a:off x="2077545" y="1407481"/>
              <a:ext cx="831064" cy="1108030"/>
              <a:chOff x="1115573" y="1772747"/>
              <a:chExt cx="3168571" cy="4224551"/>
            </a:xfrm>
          </p:grpSpPr>
          <p:grpSp>
            <p:nvGrpSpPr>
              <p:cNvPr id="759" name="Google Shape;759;p28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760" name="Google Shape;760;p28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1" name="Google Shape;761;p28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2" name="Google Shape;762;p28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3" name="Google Shape;763;p28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764" name="Google Shape;764;p28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28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66" name="Google Shape;766;p28"/>
            <p:cNvSpPr/>
            <p:nvPr/>
          </p:nvSpPr>
          <p:spPr>
            <a:xfrm>
              <a:off x="2148274" y="1613776"/>
              <a:ext cx="689544" cy="830974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28"/>
            <p:cNvSpPr/>
            <p:nvPr/>
          </p:nvSpPr>
          <p:spPr>
            <a:xfrm>
              <a:off x="2201316" y="1666818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2201316" y="1772902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28"/>
            <p:cNvSpPr/>
            <p:nvPr/>
          </p:nvSpPr>
          <p:spPr>
            <a:xfrm>
              <a:off x="2201316" y="1878986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28"/>
            <p:cNvSpPr/>
            <p:nvPr/>
          </p:nvSpPr>
          <p:spPr>
            <a:xfrm>
              <a:off x="2201316" y="1985071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2201316" y="2091155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28"/>
            <p:cNvSpPr/>
            <p:nvPr/>
          </p:nvSpPr>
          <p:spPr>
            <a:xfrm>
              <a:off x="2201316" y="2197239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28"/>
            <p:cNvSpPr/>
            <p:nvPr/>
          </p:nvSpPr>
          <p:spPr>
            <a:xfrm>
              <a:off x="2199071" y="2313523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28"/>
            <p:cNvSpPr/>
            <p:nvPr/>
          </p:nvSpPr>
          <p:spPr>
            <a:xfrm>
              <a:off x="2415588" y="1665824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28"/>
            <p:cNvSpPr/>
            <p:nvPr/>
          </p:nvSpPr>
          <p:spPr>
            <a:xfrm>
              <a:off x="2415588" y="1771908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28"/>
            <p:cNvSpPr/>
            <p:nvPr/>
          </p:nvSpPr>
          <p:spPr>
            <a:xfrm>
              <a:off x="2415588" y="1877992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28"/>
            <p:cNvSpPr/>
            <p:nvPr/>
          </p:nvSpPr>
          <p:spPr>
            <a:xfrm>
              <a:off x="2415588" y="1984077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28"/>
            <p:cNvSpPr/>
            <p:nvPr/>
          </p:nvSpPr>
          <p:spPr>
            <a:xfrm>
              <a:off x="2415588" y="2090161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28"/>
            <p:cNvSpPr/>
            <p:nvPr/>
          </p:nvSpPr>
          <p:spPr>
            <a:xfrm>
              <a:off x="2415588" y="2196245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28"/>
            <p:cNvSpPr/>
            <p:nvPr/>
          </p:nvSpPr>
          <p:spPr>
            <a:xfrm>
              <a:off x="2411760" y="2312529"/>
              <a:ext cx="77962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28"/>
            <p:cNvSpPr/>
            <p:nvPr/>
          </p:nvSpPr>
          <p:spPr>
            <a:xfrm>
              <a:off x="2567215" y="1665824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28"/>
            <p:cNvSpPr/>
            <p:nvPr/>
          </p:nvSpPr>
          <p:spPr>
            <a:xfrm>
              <a:off x="2567215" y="1771908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28"/>
            <p:cNvSpPr/>
            <p:nvPr/>
          </p:nvSpPr>
          <p:spPr>
            <a:xfrm>
              <a:off x="2567215" y="1877992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28"/>
            <p:cNvSpPr/>
            <p:nvPr/>
          </p:nvSpPr>
          <p:spPr>
            <a:xfrm>
              <a:off x="2567215" y="1984077"/>
              <a:ext cx="77962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28"/>
            <p:cNvSpPr/>
            <p:nvPr/>
          </p:nvSpPr>
          <p:spPr>
            <a:xfrm>
              <a:off x="2567215" y="2090161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28"/>
            <p:cNvSpPr/>
            <p:nvPr/>
          </p:nvSpPr>
          <p:spPr>
            <a:xfrm>
              <a:off x="2567215" y="2196245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28"/>
            <p:cNvSpPr/>
            <p:nvPr/>
          </p:nvSpPr>
          <p:spPr>
            <a:xfrm>
              <a:off x="2563387" y="2312529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28"/>
            <p:cNvSpPr/>
            <p:nvPr/>
          </p:nvSpPr>
          <p:spPr>
            <a:xfrm>
              <a:off x="2724892" y="1665824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28"/>
            <p:cNvSpPr/>
            <p:nvPr/>
          </p:nvSpPr>
          <p:spPr>
            <a:xfrm>
              <a:off x="2724892" y="1771908"/>
              <a:ext cx="77962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28"/>
            <p:cNvSpPr/>
            <p:nvPr/>
          </p:nvSpPr>
          <p:spPr>
            <a:xfrm>
              <a:off x="2724892" y="1877992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28"/>
            <p:cNvSpPr/>
            <p:nvPr/>
          </p:nvSpPr>
          <p:spPr>
            <a:xfrm>
              <a:off x="2724892" y="1984077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28"/>
            <p:cNvSpPr/>
            <p:nvPr/>
          </p:nvSpPr>
          <p:spPr>
            <a:xfrm>
              <a:off x="2724892" y="2090161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28"/>
            <p:cNvSpPr/>
            <p:nvPr/>
          </p:nvSpPr>
          <p:spPr>
            <a:xfrm>
              <a:off x="2724892" y="2196245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28"/>
            <p:cNvSpPr/>
            <p:nvPr/>
          </p:nvSpPr>
          <p:spPr>
            <a:xfrm>
              <a:off x="2721064" y="2312529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5" name="Google Shape;795;p28"/>
          <p:cNvSpPr txBox="1"/>
          <p:nvPr/>
        </p:nvSpPr>
        <p:spPr>
          <a:xfrm>
            <a:off x="6084168" y="3492852"/>
            <a:ext cx="80182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ULR</a:t>
            </a:r>
            <a:endParaRPr sz="24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28"/>
          <p:cNvSpPr txBox="1"/>
          <p:nvPr/>
        </p:nvSpPr>
        <p:spPr>
          <a:xfrm>
            <a:off x="7219679" y="2685665"/>
            <a:ext cx="210484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Service metadata </a:t>
            </a:r>
            <a:endParaRPr sz="2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7" name="Google Shape;797;p28"/>
          <p:cNvGrpSpPr/>
          <p:nvPr/>
        </p:nvGrpSpPr>
        <p:grpSpPr>
          <a:xfrm>
            <a:off x="8053614" y="3346757"/>
            <a:ext cx="441970" cy="586299"/>
            <a:chOff x="1323222" y="5554002"/>
            <a:chExt cx="641866" cy="583273"/>
          </a:xfrm>
        </p:grpSpPr>
        <p:sp>
          <p:nvSpPr>
            <p:cNvPr id="798" name="Google Shape;798;p28"/>
            <p:cNvSpPr/>
            <p:nvPr/>
          </p:nvSpPr>
          <p:spPr>
            <a:xfrm>
              <a:off x="1323222" y="5554002"/>
              <a:ext cx="641866" cy="583273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28"/>
            <p:cNvSpPr/>
            <p:nvPr/>
          </p:nvSpPr>
          <p:spPr>
            <a:xfrm>
              <a:off x="1403457" y="5622462"/>
              <a:ext cx="481400" cy="4655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28"/>
            <p:cNvSpPr/>
            <p:nvPr/>
          </p:nvSpPr>
          <p:spPr>
            <a:xfrm>
              <a:off x="1403457" y="5690920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28"/>
            <p:cNvSpPr/>
            <p:nvPr/>
          </p:nvSpPr>
          <p:spPr>
            <a:xfrm>
              <a:off x="1403457" y="5734734"/>
              <a:ext cx="481400" cy="2464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28"/>
            <p:cNvSpPr/>
            <p:nvPr/>
          </p:nvSpPr>
          <p:spPr>
            <a:xfrm>
              <a:off x="1403457" y="5781287"/>
              <a:ext cx="481400" cy="2464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28"/>
            <p:cNvSpPr/>
            <p:nvPr/>
          </p:nvSpPr>
          <p:spPr>
            <a:xfrm>
              <a:off x="1403457" y="5833315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28"/>
            <p:cNvSpPr/>
            <p:nvPr/>
          </p:nvSpPr>
          <p:spPr>
            <a:xfrm>
              <a:off x="1403457" y="5877129"/>
              <a:ext cx="481400" cy="2464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28"/>
            <p:cNvSpPr/>
            <p:nvPr/>
          </p:nvSpPr>
          <p:spPr>
            <a:xfrm>
              <a:off x="1403457" y="5923682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28"/>
            <p:cNvSpPr/>
            <p:nvPr/>
          </p:nvSpPr>
          <p:spPr>
            <a:xfrm>
              <a:off x="1403457" y="5970234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28"/>
            <p:cNvSpPr/>
            <p:nvPr/>
          </p:nvSpPr>
          <p:spPr>
            <a:xfrm>
              <a:off x="1403457" y="6019524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28"/>
            <p:cNvSpPr/>
            <p:nvPr/>
          </p:nvSpPr>
          <p:spPr>
            <a:xfrm>
              <a:off x="1403457" y="6066077"/>
              <a:ext cx="481400" cy="21907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9" name="Google Shape;809;p28"/>
          <p:cNvSpPr txBox="1"/>
          <p:nvPr/>
        </p:nvSpPr>
        <p:spPr>
          <a:xfrm rot="2708841">
            <a:off x="5065959" y="2823008"/>
            <a:ext cx="102784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Publish</a:t>
            </a:r>
            <a:endParaRPr i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0" name="Google Shape;810;p28"/>
          <p:cNvGrpSpPr/>
          <p:nvPr/>
        </p:nvGrpSpPr>
        <p:grpSpPr>
          <a:xfrm>
            <a:off x="4094725" y="1814948"/>
            <a:ext cx="831983" cy="1109255"/>
            <a:chOff x="4094725" y="1814948"/>
            <a:chExt cx="831983" cy="1109255"/>
          </a:xfrm>
        </p:grpSpPr>
        <p:grpSp>
          <p:nvGrpSpPr>
            <p:cNvPr id="811" name="Google Shape;811;p28"/>
            <p:cNvGrpSpPr/>
            <p:nvPr/>
          </p:nvGrpSpPr>
          <p:grpSpPr>
            <a:xfrm>
              <a:off x="4094725" y="1814948"/>
              <a:ext cx="831983" cy="1109255"/>
              <a:chOff x="1115573" y="1772747"/>
              <a:chExt cx="3168571" cy="4224551"/>
            </a:xfrm>
          </p:grpSpPr>
          <p:grpSp>
            <p:nvGrpSpPr>
              <p:cNvPr id="812" name="Google Shape;812;p28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813" name="Google Shape;813;p28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4" name="Google Shape;814;p28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5" name="Google Shape;815;p28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6" name="Google Shape;816;p28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17" name="Google Shape;817;p28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28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19" name="Google Shape;819;p28"/>
            <p:cNvGrpSpPr/>
            <p:nvPr/>
          </p:nvGrpSpPr>
          <p:grpSpPr>
            <a:xfrm>
              <a:off x="4165532" y="2021472"/>
              <a:ext cx="690307" cy="831893"/>
              <a:chOff x="4283967" y="2564903"/>
              <a:chExt cx="2808300" cy="3384300"/>
            </a:xfrm>
          </p:grpSpPr>
          <p:sp>
            <p:nvSpPr>
              <p:cNvPr id="820" name="Google Shape;820;p28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28"/>
              <p:cNvSpPr/>
              <p:nvPr/>
            </p:nvSpPr>
            <p:spPr>
              <a:xfrm>
                <a:off x="4499995" y="2780929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28"/>
              <p:cNvSpPr/>
              <p:nvPr/>
            </p:nvSpPr>
            <p:spPr>
              <a:xfrm>
                <a:off x="4499995" y="3212976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28"/>
              <p:cNvSpPr/>
              <p:nvPr/>
            </p:nvSpPr>
            <p:spPr>
              <a:xfrm>
                <a:off x="4499995" y="3645026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28"/>
              <p:cNvSpPr/>
              <p:nvPr/>
            </p:nvSpPr>
            <p:spPr>
              <a:xfrm>
                <a:off x="4499995" y="4077073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p28"/>
              <p:cNvSpPr/>
              <p:nvPr/>
            </p:nvSpPr>
            <p:spPr>
              <a:xfrm>
                <a:off x="4499995" y="4509121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28"/>
              <p:cNvSpPr/>
              <p:nvPr/>
            </p:nvSpPr>
            <p:spPr>
              <a:xfrm>
                <a:off x="4499995" y="4941170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27" name="Google Shape;827;p28"/>
            <p:cNvSpPr/>
            <p:nvPr/>
          </p:nvSpPr>
          <p:spPr>
            <a:xfrm>
              <a:off x="4218410" y="2709990"/>
              <a:ext cx="84088" cy="3157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8" name="Google Shape;828;p28"/>
          <p:cNvSpPr/>
          <p:nvPr/>
        </p:nvSpPr>
        <p:spPr>
          <a:xfrm rot="-5400000">
            <a:off x="4379290" y="1655980"/>
            <a:ext cx="246813" cy="165713"/>
          </a:xfrm>
          <a:prstGeom prst="leftBracket">
            <a:avLst>
              <a:gd fmla="val 45334" name="adj"/>
            </a:avLst>
          </a:prstGeom>
          <a:noFill/>
          <a:ln cap="flat" cmpd="sng" w="3810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29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60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Bioschemas</a:t>
            </a:r>
            <a:endParaRPr b="1" i="0" sz="4000" u="none" cap="none" strike="noStrike">
              <a:solidFill>
                <a:srgbClr val="172C4B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assic potato salad   BBC Good Food.png" id="838" name="Google Shape;838;p30"/>
          <p:cNvPicPr preferRelativeResize="0"/>
          <p:nvPr/>
        </p:nvPicPr>
        <p:blipFill rotWithShape="1">
          <a:blip r:embed="rId3">
            <a:alphaModFix/>
          </a:blip>
          <a:srcRect b="50533" l="0" r="0" t="0"/>
          <a:stretch/>
        </p:blipFill>
        <p:spPr>
          <a:xfrm>
            <a:off x="0" y="-1"/>
            <a:ext cx="9144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39" name="Google Shape;839;p30"/>
          <p:cNvSpPr txBox="1"/>
          <p:nvPr/>
        </p:nvSpPr>
        <p:spPr>
          <a:xfrm>
            <a:off x="0" y="3726884"/>
            <a:ext cx="9142039" cy="315316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&lt;div&gt;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&lt;h1&gt;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Classic potato salad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&lt;/h1&gt;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&lt;div&gt;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Nutrition facts: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&lt;span&gt;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144 kcal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&lt;/span&gt;,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&lt;/div&gt;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Ingredients: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- &lt;span&gt;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800g small new potato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&lt;/span&gt;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- &lt;span&gt;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3 shallot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&lt;/span&gt;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. . .</a:t>
            </a:r>
            <a:endParaRPr/>
          </a:p>
        </p:txBody>
      </p:sp>
      <p:cxnSp>
        <p:nvCxnSpPr>
          <p:cNvPr id="840" name="Google Shape;840;p30"/>
          <p:cNvCxnSpPr/>
          <p:nvPr/>
        </p:nvCxnSpPr>
        <p:spPr>
          <a:xfrm>
            <a:off x="-1" y="3738589"/>
            <a:ext cx="9144001" cy="0"/>
          </a:xfrm>
          <a:prstGeom prst="straightConnector1">
            <a:avLst/>
          </a:prstGeom>
          <a:noFill/>
          <a:ln cap="flat" cmpd="sng" w="920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assic potato salad   BBC Good Food.png" id="845" name="Google Shape;845;p31"/>
          <p:cNvPicPr preferRelativeResize="0"/>
          <p:nvPr/>
        </p:nvPicPr>
        <p:blipFill rotWithShape="1">
          <a:blip r:embed="rId3">
            <a:alphaModFix/>
          </a:blip>
          <a:srcRect b="50533" l="0" r="0" t="0"/>
          <a:stretch/>
        </p:blipFill>
        <p:spPr>
          <a:xfrm>
            <a:off x="0" y="-1"/>
            <a:ext cx="9144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46" name="Google Shape;846;p31"/>
          <p:cNvSpPr txBox="1"/>
          <p:nvPr/>
        </p:nvSpPr>
        <p:spPr>
          <a:xfrm>
            <a:off x="0" y="3726884"/>
            <a:ext cx="9142039" cy="315316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&lt;div&gt;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&lt;h1&gt;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Classic potato salad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&lt;/h1&gt;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&lt;div&gt;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Nutrition facts: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&lt;span&gt;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144 kcal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&lt;/span&gt;,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&lt;/div&gt;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Ingredients: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- &lt;span&gt;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800g small new potato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&lt;/span&gt;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- &lt;span&gt;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3 shallot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&lt;/span&gt;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. . .</a:t>
            </a:r>
            <a:endParaRPr/>
          </a:p>
        </p:txBody>
      </p:sp>
      <p:cxnSp>
        <p:nvCxnSpPr>
          <p:cNvPr id="847" name="Google Shape;847;p31"/>
          <p:cNvCxnSpPr/>
          <p:nvPr/>
        </p:nvCxnSpPr>
        <p:spPr>
          <a:xfrm>
            <a:off x="-1" y="3738589"/>
            <a:ext cx="9144001" cy="0"/>
          </a:xfrm>
          <a:prstGeom prst="straightConnector1">
            <a:avLst/>
          </a:prstGeom>
          <a:noFill/>
          <a:ln cap="flat" cmpd="sng" w="920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8" name="Google Shape;848;p31"/>
          <p:cNvSpPr/>
          <p:nvPr/>
        </p:nvSpPr>
        <p:spPr>
          <a:xfrm>
            <a:off x="184826" y="4235738"/>
            <a:ext cx="8501974" cy="2896901"/>
          </a:xfrm>
          <a:prstGeom prst="rect">
            <a:avLst/>
          </a:prstGeom>
          <a:noFill/>
          <a:ln cap="flat" cmpd="sng" w="9525">
            <a:solidFill>
              <a:srgbClr val="0432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31"/>
          <p:cNvSpPr txBox="1"/>
          <p:nvPr/>
        </p:nvSpPr>
        <p:spPr>
          <a:xfrm flipH="1">
            <a:off x="6878436" y="3940562"/>
            <a:ext cx="12062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Recipe</a:t>
            </a:r>
            <a:endParaRPr b="1" sz="1800">
              <a:solidFill>
                <a:srgbClr val="0432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31"/>
          <p:cNvSpPr/>
          <p:nvPr/>
        </p:nvSpPr>
        <p:spPr>
          <a:xfrm>
            <a:off x="369652" y="4760731"/>
            <a:ext cx="8073957" cy="2365766"/>
          </a:xfrm>
          <a:prstGeom prst="rect">
            <a:avLst/>
          </a:prstGeom>
          <a:noFill/>
          <a:ln cap="flat" cmpd="sng" w="9525">
            <a:solidFill>
              <a:srgbClr val="0432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31"/>
          <p:cNvSpPr txBox="1"/>
          <p:nvPr/>
        </p:nvSpPr>
        <p:spPr>
          <a:xfrm flipH="1">
            <a:off x="6810982" y="4415424"/>
            <a:ext cx="12062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Nutrition</a:t>
            </a:r>
            <a:endParaRPr b="1" sz="1800">
              <a:solidFill>
                <a:srgbClr val="0432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31"/>
          <p:cNvSpPr/>
          <p:nvPr/>
        </p:nvSpPr>
        <p:spPr>
          <a:xfrm>
            <a:off x="1001950" y="5176935"/>
            <a:ext cx="3356042" cy="263424"/>
          </a:xfrm>
          <a:prstGeom prst="rect">
            <a:avLst/>
          </a:prstGeom>
          <a:noFill/>
          <a:ln cap="flat" cmpd="sng" w="9525">
            <a:solidFill>
              <a:srgbClr val="0432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31"/>
          <p:cNvSpPr txBox="1"/>
          <p:nvPr/>
        </p:nvSpPr>
        <p:spPr>
          <a:xfrm flipH="1">
            <a:off x="4357992" y="5109382"/>
            <a:ext cx="12062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Calories</a:t>
            </a:r>
            <a:endParaRPr b="1" sz="1800">
              <a:solidFill>
                <a:srgbClr val="0432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31"/>
          <p:cNvSpPr/>
          <p:nvPr/>
        </p:nvSpPr>
        <p:spPr>
          <a:xfrm>
            <a:off x="784697" y="6118790"/>
            <a:ext cx="4546059" cy="566874"/>
          </a:xfrm>
          <a:prstGeom prst="rect">
            <a:avLst/>
          </a:prstGeom>
          <a:noFill/>
          <a:ln cap="flat" cmpd="sng" w="9525">
            <a:solidFill>
              <a:srgbClr val="0432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31"/>
          <p:cNvSpPr txBox="1"/>
          <p:nvPr/>
        </p:nvSpPr>
        <p:spPr>
          <a:xfrm flipH="1">
            <a:off x="5326548" y="6187897"/>
            <a:ext cx="148443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Ingridients</a:t>
            </a:r>
            <a:endParaRPr b="1" sz="1800">
              <a:solidFill>
                <a:srgbClr val="0432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31"/>
          <p:cNvSpPr/>
          <p:nvPr/>
        </p:nvSpPr>
        <p:spPr>
          <a:xfrm>
            <a:off x="563506" y="4235447"/>
            <a:ext cx="3860517" cy="263057"/>
          </a:xfrm>
          <a:prstGeom prst="rect">
            <a:avLst/>
          </a:prstGeom>
          <a:noFill/>
          <a:ln cap="flat" cmpd="sng" w="9525">
            <a:solidFill>
              <a:srgbClr val="0432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31"/>
          <p:cNvSpPr txBox="1"/>
          <p:nvPr/>
        </p:nvSpPr>
        <p:spPr>
          <a:xfrm flipH="1">
            <a:off x="4425985" y="4194000"/>
            <a:ext cx="12062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b="1" sz="1800">
              <a:solidFill>
                <a:srgbClr val="0432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TOC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3" name="Google Shape;83;p14"/>
          <p:cNvSpPr txBox="1"/>
          <p:nvPr>
            <p:ph idx="1" type="body"/>
          </p:nvPr>
        </p:nvSpPr>
        <p:spPr>
          <a:xfrm>
            <a:off x="533400" y="1525588"/>
            <a:ext cx="81534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SOA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Metadata registration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Bioschemas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Bioschemas for Beacon discovery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Bioschemas beacon mockup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Registry ideas</a:t>
            </a:r>
            <a:endParaRPr/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 list in GitHub</a:t>
            </a:r>
            <a:endParaRPr/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DNS</a:t>
            </a:r>
            <a:endParaRPr/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Peer to Peer</a:t>
            </a:r>
            <a:endParaRPr/>
          </a:p>
          <a:p>
            <a:pPr indent="-190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assic potato salad   BBC Good Food.png" id="862" name="Google Shape;862;p32"/>
          <p:cNvPicPr preferRelativeResize="0"/>
          <p:nvPr/>
        </p:nvPicPr>
        <p:blipFill rotWithShape="1">
          <a:blip r:embed="rId3">
            <a:alphaModFix/>
          </a:blip>
          <a:srcRect b="50533" l="0" r="0" t="0"/>
          <a:stretch/>
        </p:blipFill>
        <p:spPr>
          <a:xfrm>
            <a:off x="0" y="-1"/>
            <a:ext cx="9144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Google Shape;863;p32"/>
          <p:cNvSpPr txBox="1"/>
          <p:nvPr/>
        </p:nvSpPr>
        <p:spPr>
          <a:xfrm>
            <a:off x="0" y="3722524"/>
            <a:ext cx="9142039" cy="31575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lang="en-GB" sz="1700">
                <a:solidFill>
                  <a:srgbClr val="0432FF"/>
                </a:solidFill>
                <a:latin typeface="Courier New"/>
                <a:ea typeface="Courier New"/>
                <a:cs typeface="Courier New"/>
                <a:sym typeface="Courier New"/>
              </a:rPr>
              <a:t>itemscope i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temtype="http://schema.org/</a:t>
            </a:r>
            <a:r>
              <a:rPr b="1"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Recipe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&lt;h1 </a:t>
            </a:r>
            <a:r>
              <a:rPr lang="en-GB" sz="1700">
                <a:solidFill>
                  <a:srgbClr val="0432FF"/>
                </a:solidFill>
                <a:latin typeface="Courier New"/>
                <a:ea typeface="Courier New"/>
                <a:cs typeface="Courier New"/>
                <a:sym typeface="Courier New"/>
              </a:rPr>
              <a:t>itemprop="</a:t>
            </a:r>
            <a:r>
              <a:rPr b="1" lang="en-GB" sz="1700">
                <a:solidFill>
                  <a:srgbClr val="0432FF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GB" sz="1700">
                <a:solidFill>
                  <a:srgbClr val="0432FF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Classic potato salad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&lt;/h1&gt;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&lt;div 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itemprop="</a:t>
            </a:r>
            <a:r>
              <a:rPr b="1"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nutrition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” itemscope</a:t>
            </a:r>
            <a:endParaRPr sz="17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	itemtype="http://schema.org/</a:t>
            </a:r>
            <a:r>
              <a:rPr b="1"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NutritionInformation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Nutrition facts: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&lt;span 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itemprop="</a:t>
            </a:r>
            <a:r>
              <a:rPr b="1"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calories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144 kcal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&lt;/span&gt;,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&lt;/div&gt;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Ingredients: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- &lt;span 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itemprop="</a:t>
            </a:r>
            <a:r>
              <a:rPr b="1"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recipeIngredient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800g small new potato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&lt;/span&gt;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- &lt;span 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itemprop="</a:t>
            </a:r>
            <a:r>
              <a:rPr b="1"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recipeIngredient</a:t>
            </a:r>
            <a:r>
              <a:rPr lang="en-GB" sz="17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en-GB" sz="1700">
                <a:solidFill>
                  <a:srgbClr val="576063"/>
                </a:solidFill>
                <a:latin typeface="Courier New"/>
                <a:ea typeface="Courier New"/>
                <a:cs typeface="Courier New"/>
                <a:sym typeface="Courier New"/>
              </a:rPr>
              <a:t>3 shallot</a:t>
            </a: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&lt;/span&gt;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. . .</a:t>
            </a:r>
            <a:endParaRPr/>
          </a:p>
        </p:txBody>
      </p:sp>
      <p:sp>
        <p:nvSpPr>
          <p:cNvPr id="864" name="Google Shape;864;p32"/>
          <p:cNvSpPr/>
          <p:nvPr/>
        </p:nvSpPr>
        <p:spPr>
          <a:xfrm>
            <a:off x="-1" y="2871227"/>
            <a:ext cx="9142039" cy="113586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5" name="Google Shape;865;p32" title="Logos of Google, Yahoo, Yandex and Bing"/>
          <p:cNvPicPr preferRelativeResize="0"/>
          <p:nvPr/>
        </p:nvPicPr>
        <p:blipFill rotWithShape="1">
          <a:blip r:embed="rId4">
            <a:alphaModFix/>
          </a:blip>
          <a:srcRect b="2898" l="1877" r="2205" t="9688"/>
          <a:stretch/>
        </p:blipFill>
        <p:spPr>
          <a:xfrm>
            <a:off x="6732240" y="2924944"/>
            <a:ext cx="2319757" cy="1044141"/>
          </a:xfrm>
          <a:prstGeom prst="rect">
            <a:avLst/>
          </a:prstGeom>
          <a:noFill/>
          <a:ln>
            <a:noFill/>
          </a:ln>
        </p:spPr>
      </p:pic>
      <p:sp>
        <p:nvSpPr>
          <p:cNvPr id="866" name="Google Shape;866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Structured data markup for web pages</a:t>
            </a:r>
            <a:endParaRPr b="0" i="0" sz="40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67" name="Google Shape;867;p32"/>
          <p:cNvSpPr txBox="1"/>
          <p:nvPr/>
        </p:nvSpPr>
        <p:spPr>
          <a:xfrm>
            <a:off x="0" y="2871227"/>
            <a:ext cx="2622826" cy="10618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RDFa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JSON-LD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Microdata</a:t>
            </a:r>
            <a:endParaRPr/>
          </a:p>
        </p:txBody>
      </p:sp>
      <p:sp>
        <p:nvSpPr>
          <p:cNvPr id="868" name="Google Shape;868;p32"/>
          <p:cNvSpPr txBox="1"/>
          <p:nvPr/>
        </p:nvSpPr>
        <p:spPr>
          <a:xfrm>
            <a:off x="3759738" y="3553923"/>
            <a:ext cx="1622560" cy="400110"/>
          </a:xfrm>
          <a:prstGeom prst="rect">
            <a:avLst/>
          </a:prstGeom>
          <a:solidFill>
            <a:srgbClr val="749F2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With markup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hema-org-arial.png" id="869" name="Google Shape;869;p32"/>
          <p:cNvPicPr preferRelativeResize="0"/>
          <p:nvPr/>
        </p:nvPicPr>
        <p:blipFill rotWithShape="1">
          <a:blip r:embed="rId5">
            <a:alphaModFix/>
          </a:blip>
          <a:srcRect b="33070" l="7668" r="10820" t="26900"/>
          <a:stretch/>
        </p:blipFill>
        <p:spPr>
          <a:xfrm>
            <a:off x="2431703" y="2878766"/>
            <a:ext cx="4084513" cy="1128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4" name="Google Shape;87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980728"/>
            <a:ext cx="9144000" cy="6017692"/>
          </a:xfrm>
          <a:prstGeom prst="rect">
            <a:avLst/>
          </a:prstGeom>
          <a:noFill/>
          <a:ln>
            <a:noFill/>
          </a:ln>
        </p:spPr>
      </p:pic>
      <p:sp>
        <p:nvSpPr>
          <p:cNvPr id="875" name="Google Shape;875;p33"/>
          <p:cNvSpPr txBox="1"/>
          <p:nvPr>
            <p:ph type="title"/>
          </p:nvPr>
        </p:nvSpPr>
        <p:spPr>
          <a:xfrm>
            <a:off x="457200" y="274638"/>
            <a:ext cx="8229600" cy="70609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Structured data markup for web pages</a:t>
            </a:r>
            <a:endParaRPr b="0" i="0" sz="40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tato salad   Google Search.png" id="880" name="Google Shape;880;p34"/>
          <p:cNvPicPr preferRelativeResize="0"/>
          <p:nvPr/>
        </p:nvPicPr>
        <p:blipFill rotWithShape="1">
          <a:blip r:embed="rId3">
            <a:alphaModFix/>
          </a:blip>
          <a:srcRect b="56376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6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Bioschemas</a:t>
            </a:r>
            <a:endParaRPr b="0" i="0" sz="60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86" name="Google Shape;886;p35"/>
          <p:cNvSpPr txBox="1"/>
          <p:nvPr>
            <p:ph idx="1" type="body"/>
          </p:nvPr>
        </p:nvSpPr>
        <p:spPr>
          <a:xfrm>
            <a:off x="457199" y="2169459"/>
            <a:ext cx="8399929" cy="395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orbel"/>
              <a:buNone/>
            </a:pPr>
            <a:r>
              <a:rPr b="0" i="0" lang="en-GB" sz="4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Schema.org for biological</a:t>
            </a:r>
            <a:br>
              <a:rPr b="0" i="0" lang="en-GB" sz="4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0" i="0" lang="en-GB" sz="4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related information</a:t>
            </a:r>
            <a:endParaRPr/>
          </a:p>
          <a:p>
            <a:pPr indent="0" lvl="0" marL="0" marR="0" rtl="0" algn="ctr"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orbel"/>
              <a:buNone/>
            </a:pPr>
            <a:r>
              <a:t/>
            </a:r>
            <a:endParaRPr b="0" i="0" sz="4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orbel"/>
              <a:buNone/>
            </a:pPr>
            <a:r>
              <a:rPr b="0" i="0" lang="en-GB" sz="4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Minimum properties</a:t>
            </a:r>
            <a:br>
              <a:rPr b="0" i="0" lang="en-GB" sz="4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0" i="0" lang="en-GB" sz="4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for finding data</a:t>
            </a:r>
            <a:endParaRPr b="0" i="0" sz="4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36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BioSchemas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892" name="Google Shape;892;p36"/>
          <p:cNvSpPr txBox="1"/>
          <p:nvPr>
            <p:ph idx="1" type="body"/>
          </p:nvPr>
        </p:nvSpPr>
        <p:spPr>
          <a:xfrm>
            <a:off x="457200" y="1516641"/>
            <a:ext cx="8229600" cy="20946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Specification on top of </a:t>
            </a:r>
            <a:r>
              <a:rPr b="1" i="0" lang="en-GB" sz="2400" u="none" cap="none" strike="noStrike">
                <a:solidFill>
                  <a:srgbClr val="953735"/>
                </a:solidFill>
                <a:latin typeface="Corbel"/>
                <a:ea typeface="Corbel"/>
                <a:cs typeface="Corbel"/>
                <a:sym typeface="Corbel"/>
              </a:rPr>
              <a:t>schema.org</a:t>
            </a:r>
            <a:endParaRPr b="0" i="0" sz="2400" u="none" cap="none" strike="noStrike">
              <a:solidFill>
                <a:srgbClr val="7F7F7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11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None/>
            </a:pPr>
            <a:r>
              <a:rPr b="0" i="0" lang="en-GB" sz="2800" u="none" cap="none" strike="noStrik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rPr>
              <a:t>Layer of constrains + documentation + extensions</a:t>
            </a:r>
            <a:endParaRPr/>
          </a:p>
        </p:txBody>
      </p:sp>
      <p:sp>
        <p:nvSpPr>
          <p:cNvPr id="893" name="Google Shape;893;p36"/>
          <p:cNvSpPr/>
          <p:nvPr/>
        </p:nvSpPr>
        <p:spPr>
          <a:xfrm>
            <a:off x="3131700" y="3197478"/>
            <a:ext cx="3118950" cy="3237681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Specification</a:t>
            </a:r>
            <a:endParaRPr b="1" sz="18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hema-org-arial.png" id="894" name="Google Shape;894;p36"/>
          <p:cNvPicPr preferRelativeResize="0"/>
          <p:nvPr/>
        </p:nvPicPr>
        <p:blipFill rotWithShape="1">
          <a:blip r:embed="rId3">
            <a:alphaModFix/>
          </a:blip>
          <a:srcRect b="33070" l="7668" r="10820" t="26900"/>
          <a:stretch/>
        </p:blipFill>
        <p:spPr>
          <a:xfrm>
            <a:off x="4971751" y="3350791"/>
            <a:ext cx="1192539" cy="329431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36"/>
          <p:cNvSpPr/>
          <p:nvPr/>
        </p:nvSpPr>
        <p:spPr>
          <a:xfrm>
            <a:off x="3196886" y="3627931"/>
            <a:ext cx="2970451" cy="1941614"/>
          </a:xfrm>
          <a:prstGeom prst="rect">
            <a:avLst/>
          </a:prstGeom>
          <a:solidFill>
            <a:srgbClr val="85000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model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36"/>
          <p:cNvSpPr/>
          <p:nvPr/>
        </p:nvSpPr>
        <p:spPr>
          <a:xfrm>
            <a:off x="3269153" y="3999065"/>
            <a:ext cx="2832998" cy="294889"/>
          </a:xfrm>
          <a:prstGeom prst="rect">
            <a:avLst/>
          </a:prstGeom>
          <a:solidFill>
            <a:srgbClr val="77933C"/>
          </a:solidFill>
          <a:ln cap="flat" cmpd="sng" w="9525">
            <a:solidFill>
              <a:srgbClr val="4E29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Minimum information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36"/>
          <p:cNvSpPr/>
          <p:nvPr/>
        </p:nvSpPr>
        <p:spPr>
          <a:xfrm>
            <a:off x="3258829" y="4387045"/>
            <a:ext cx="2843322" cy="294889"/>
          </a:xfrm>
          <a:prstGeom prst="rect">
            <a:avLst/>
          </a:prstGeom>
          <a:solidFill>
            <a:srgbClr val="42558C"/>
          </a:solidFill>
          <a:ln cap="flat" cmpd="sng" w="9525">
            <a:solidFill>
              <a:srgbClr val="4E29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Controlled vocabularies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36"/>
          <p:cNvSpPr/>
          <p:nvPr/>
        </p:nvSpPr>
        <p:spPr>
          <a:xfrm>
            <a:off x="3258829" y="4785802"/>
            <a:ext cx="2843322" cy="294889"/>
          </a:xfrm>
          <a:prstGeom prst="rect">
            <a:avLst/>
          </a:prstGeom>
          <a:solidFill>
            <a:srgbClr val="576063"/>
          </a:solidFill>
          <a:ln cap="flat" cmpd="sng" w="9525">
            <a:solidFill>
              <a:srgbClr val="4E29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Cardinality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9" name="Google Shape;899;p36"/>
          <p:cNvGrpSpPr/>
          <p:nvPr/>
        </p:nvGrpSpPr>
        <p:grpSpPr>
          <a:xfrm>
            <a:off x="3196886" y="5642011"/>
            <a:ext cx="2971319" cy="703379"/>
            <a:chOff x="1593781" y="4694384"/>
            <a:chExt cx="5801556" cy="1033040"/>
          </a:xfrm>
        </p:grpSpPr>
        <p:sp>
          <p:nvSpPr>
            <p:cNvPr id="900" name="Google Shape;900;p36"/>
            <p:cNvSpPr/>
            <p:nvPr/>
          </p:nvSpPr>
          <p:spPr>
            <a:xfrm>
              <a:off x="1593781" y="4694384"/>
              <a:ext cx="5799861" cy="449789"/>
            </a:xfrm>
            <a:prstGeom prst="rect">
              <a:avLst/>
            </a:prstGeom>
            <a:solidFill>
              <a:srgbClr val="7F7F7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Documentation</a:t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1595476" y="5277635"/>
              <a:ext cx="5799861" cy="449789"/>
            </a:xfrm>
            <a:prstGeom prst="rect">
              <a:avLst/>
            </a:prstGeom>
            <a:solidFill>
              <a:srgbClr val="7F7F7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Examples</a:t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2" name="Google Shape;902;p36"/>
          <p:cNvSpPr/>
          <p:nvPr/>
        </p:nvSpPr>
        <p:spPr>
          <a:xfrm>
            <a:off x="3258829" y="5183201"/>
            <a:ext cx="2843322" cy="294889"/>
          </a:xfrm>
          <a:prstGeom prst="rect">
            <a:avLst/>
          </a:prstGeom>
          <a:solidFill>
            <a:srgbClr val="C69393"/>
          </a:solidFill>
          <a:ln cap="flat" cmpd="sng" w="9525">
            <a:solidFill>
              <a:srgbClr val="4E29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New (properties | types)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vised Life Science Event Specification   Google Docs02.png" id="907" name="Google Shape;907;p37"/>
          <p:cNvPicPr preferRelativeResize="0"/>
          <p:nvPr/>
        </p:nvPicPr>
        <p:blipFill rotWithShape="1">
          <a:blip r:embed="rId3">
            <a:alphaModFix/>
          </a:blip>
          <a:srcRect b="12068" l="0" r="14213" t="5596"/>
          <a:stretch/>
        </p:blipFill>
        <p:spPr>
          <a:xfrm>
            <a:off x="564480" y="732109"/>
            <a:ext cx="8579520" cy="61258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vised Life Science Event Specification   Google Docs.png" id="908" name="Google Shape;908;p37"/>
          <p:cNvPicPr preferRelativeResize="0"/>
          <p:nvPr/>
        </p:nvPicPr>
        <p:blipFill rotWithShape="1">
          <a:blip r:embed="rId4">
            <a:alphaModFix/>
          </a:blip>
          <a:srcRect b="60774" l="0" r="10145" t="21654"/>
          <a:stretch/>
        </p:blipFill>
        <p:spPr>
          <a:xfrm>
            <a:off x="1397802" y="35569"/>
            <a:ext cx="6348034" cy="74705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9" name="Google Shape;909;p37"/>
          <p:cNvCxnSpPr/>
          <p:nvPr/>
        </p:nvCxnSpPr>
        <p:spPr>
          <a:xfrm>
            <a:off x="1720720" y="718236"/>
            <a:ext cx="5785638" cy="19569"/>
          </a:xfrm>
          <a:prstGeom prst="straightConnector1">
            <a:avLst/>
          </a:prstGeom>
          <a:noFill/>
          <a:ln cap="flat" cmpd="sng" w="2857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910" name="Google Shape;910;p37"/>
          <p:cNvSpPr/>
          <p:nvPr/>
        </p:nvSpPr>
        <p:spPr>
          <a:xfrm>
            <a:off x="7464819" y="0"/>
            <a:ext cx="1679181" cy="6858000"/>
          </a:xfrm>
          <a:prstGeom prst="rect">
            <a:avLst/>
          </a:prstGeom>
          <a:solidFill>
            <a:srgbClr val="EAEAEA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37"/>
          <p:cNvSpPr/>
          <p:nvPr/>
        </p:nvSpPr>
        <p:spPr>
          <a:xfrm>
            <a:off x="0" y="0"/>
            <a:ext cx="1679181" cy="6858000"/>
          </a:xfrm>
          <a:prstGeom prst="rect">
            <a:avLst/>
          </a:prstGeom>
          <a:solidFill>
            <a:srgbClr val="EAEAEA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vised Life Science Event Specification   Google Docs.png" id="912" name="Google Shape;912;p37"/>
          <p:cNvPicPr preferRelativeResize="0"/>
          <p:nvPr/>
        </p:nvPicPr>
        <p:blipFill rotWithShape="1">
          <a:blip r:embed="rId5">
            <a:alphaModFix/>
          </a:blip>
          <a:srcRect b="73696" l="14706" r="33549" t="8529"/>
          <a:stretch/>
        </p:blipFill>
        <p:spPr>
          <a:xfrm>
            <a:off x="2116769" y="5969428"/>
            <a:ext cx="5047519" cy="8885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3" name="Google Shape;913;p37"/>
          <p:cNvCxnSpPr/>
          <p:nvPr/>
        </p:nvCxnSpPr>
        <p:spPr>
          <a:xfrm>
            <a:off x="1703080" y="5949859"/>
            <a:ext cx="5785638" cy="19569"/>
          </a:xfrm>
          <a:prstGeom prst="straightConnector1">
            <a:avLst/>
          </a:prstGeom>
          <a:noFill/>
          <a:ln cap="flat" cmpd="sng" w="2857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914" name="Google Shape;914;p37"/>
          <p:cNvSpPr/>
          <p:nvPr/>
        </p:nvSpPr>
        <p:spPr>
          <a:xfrm>
            <a:off x="2254786" y="1729736"/>
            <a:ext cx="3733599" cy="5128264"/>
          </a:xfrm>
          <a:prstGeom prst="rect">
            <a:avLst/>
          </a:prstGeom>
          <a:solidFill>
            <a:srgbClr val="850002">
              <a:alpha val="29803"/>
            </a:srgbClr>
          </a:solidFill>
          <a:ln cap="flat" cmpd="sng" w="38100">
            <a:solidFill>
              <a:srgbClr val="85000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37"/>
          <p:cNvSpPr/>
          <p:nvPr/>
        </p:nvSpPr>
        <p:spPr>
          <a:xfrm>
            <a:off x="6025627" y="1729736"/>
            <a:ext cx="293748" cy="5128264"/>
          </a:xfrm>
          <a:prstGeom prst="rect">
            <a:avLst/>
          </a:prstGeom>
          <a:solidFill>
            <a:srgbClr val="576063">
              <a:alpha val="29803"/>
            </a:srgbClr>
          </a:solidFill>
          <a:ln cap="flat" cmpd="sng" w="38100">
            <a:solidFill>
              <a:srgbClr val="5760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37"/>
          <p:cNvSpPr/>
          <p:nvPr/>
        </p:nvSpPr>
        <p:spPr>
          <a:xfrm>
            <a:off x="6355507" y="1729736"/>
            <a:ext cx="293748" cy="5128264"/>
          </a:xfrm>
          <a:prstGeom prst="rect">
            <a:avLst/>
          </a:prstGeom>
          <a:solidFill>
            <a:srgbClr val="B16314">
              <a:alpha val="29803"/>
            </a:srgbClr>
          </a:solidFill>
          <a:ln cap="flat" cmpd="sng" w="38100">
            <a:solidFill>
              <a:srgbClr val="B1631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37"/>
          <p:cNvSpPr/>
          <p:nvPr/>
        </p:nvSpPr>
        <p:spPr>
          <a:xfrm>
            <a:off x="6685387" y="1729736"/>
            <a:ext cx="343508" cy="5128264"/>
          </a:xfrm>
          <a:prstGeom prst="rect">
            <a:avLst/>
          </a:prstGeom>
          <a:solidFill>
            <a:srgbClr val="42558C">
              <a:alpha val="29803"/>
            </a:srgbClr>
          </a:solidFill>
          <a:ln cap="flat" cmpd="sng" w="38100">
            <a:solidFill>
              <a:srgbClr val="4255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37"/>
          <p:cNvSpPr/>
          <p:nvPr/>
        </p:nvSpPr>
        <p:spPr>
          <a:xfrm>
            <a:off x="6466267" y="2351747"/>
            <a:ext cx="2832998" cy="333467"/>
          </a:xfrm>
          <a:prstGeom prst="rect">
            <a:avLst/>
          </a:prstGeom>
          <a:solidFill>
            <a:srgbClr val="77933C"/>
          </a:solidFill>
          <a:ln cap="flat" cmpd="sng" w="9525">
            <a:solidFill>
              <a:srgbClr val="7642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Minimum information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Google Shape;919;p37"/>
          <p:cNvSpPr/>
          <p:nvPr/>
        </p:nvSpPr>
        <p:spPr>
          <a:xfrm>
            <a:off x="6806347" y="2747283"/>
            <a:ext cx="2843322" cy="333467"/>
          </a:xfrm>
          <a:prstGeom prst="rect">
            <a:avLst/>
          </a:prstGeom>
          <a:solidFill>
            <a:srgbClr val="42558C"/>
          </a:solidFill>
          <a:ln cap="flat" cmpd="sng" w="9525">
            <a:solidFill>
              <a:srgbClr val="2C39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Controlled vocabularies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Google Shape;920;p37"/>
          <p:cNvSpPr/>
          <p:nvPr/>
        </p:nvSpPr>
        <p:spPr>
          <a:xfrm>
            <a:off x="6139507" y="3144824"/>
            <a:ext cx="2843322" cy="333467"/>
          </a:xfrm>
          <a:prstGeom prst="rect">
            <a:avLst/>
          </a:prstGeom>
          <a:solidFill>
            <a:srgbClr val="576063"/>
          </a:solidFill>
          <a:ln cap="flat" cmpd="sng" w="9525">
            <a:solidFill>
              <a:srgbClr val="3A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Cardinality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1" name="Google Shape;921;p37"/>
          <p:cNvSpPr/>
          <p:nvPr/>
        </p:nvSpPr>
        <p:spPr>
          <a:xfrm>
            <a:off x="5669860" y="1949384"/>
            <a:ext cx="2843322" cy="333467"/>
          </a:xfrm>
          <a:prstGeom prst="rect">
            <a:avLst/>
          </a:prstGeom>
          <a:solidFill>
            <a:srgbClr val="850002"/>
          </a:solidFill>
          <a:ln cap="flat" cmpd="sng" w="9525">
            <a:solidFill>
              <a:srgbClr val="4E29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model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p37"/>
          <p:cNvSpPr/>
          <p:nvPr/>
        </p:nvSpPr>
        <p:spPr>
          <a:xfrm>
            <a:off x="5742627" y="6040539"/>
            <a:ext cx="2843322" cy="341777"/>
          </a:xfrm>
          <a:prstGeom prst="rect">
            <a:avLst/>
          </a:prstGeom>
          <a:solidFill>
            <a:srgbClr val="C69393"/>
          </a:solidFill>
          <a:ln cap="flat" cmpd="sng" w="9525">
            <a:solidFill>
              <a:srgbClr val="4E29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New properties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8"/>
          <p:cNvSpPr txBox="1"/>
          <p:nvPr>
            <p:ph type="title"/>
          </p:nvPr>
        </p:nvSpPr>
        <p:spPr>
          <a:xfrm>
            <a:off x="394448" y="107494"/>
            <a:ext cx="8187956" cy="1193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Access to structured data</a:t>
            </a:r>
            <a:b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0" i="0" lang="en-GB" sz="27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in web pages via Bioschemas</a:t>
            </a:r>
            <a:endParaRPr b="0" i="0" sz="27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928" name="Google Shape;928;p38"/>
          <p:cNvGrpSpPr/>
          <p:nvPr/>
        </p:nvGrpSpPr>
        <p:grpSpPr>
          <a:xfrm>
            <a:off x="1810869" y="1825270"/>
            <a:ext cx="5969808" cy="4518457"/>
            <a:chOff x="2195783" y="2022490"/>
            <a:chExt cx="5423528" cy="4104987"/>
          </a:xfrm>
        </p:grpSpPr>
        <p:pic>
          <p:nvPicPr>
            <p:cNvPr id="929" name="Google Shape;929;p3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456017" y="4854021"/>
              <a:ext cx="1014161" cy="127345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30" name="Google Shape;930;p38"/>
            <p:cNvCxnSpPr>
              <a:endCxn id="931" idx="2"/>
            </p:cNvCxnSpPr>
            <p:nvPr/>
          </p:nvCxnSpPr>
          <p:spPr>
            <a:xfrm flipH="1" rot="10800000">
              <a:off x="5127911" y="4512187"/>
              <a:ext cx="1151400" cy="3315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32" name="Google Shape;932;p38"/>
            <p:cNvCxnSpPr>
              <a:stCxn id="931" idx="0"/>
              <a:endCxn id="933" idx="2"/>
            </p:cNvCxnSpPr>
            <p:nvPr/>
          </p:nvCxnSpPr>
          <p:spPr>
            <a:xfrm rot="10800000">
              <a:off x="2957111" y="3144614"/>
              <a:ext cx="3322200" cy="7803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34" name="Google Shape;934;p38"/>
            <p:cNvCxnSpPr>
              <a:stCxn id="935" idx="2"/>
              <a:endCxn id="931" idx="0"/>
            </p:cNvCxnSpPr>
            <p:nvPr/>
          </p:nvCxnSpPr>
          <p:spPr>
            <a:xfrm flipH="1">
              <a:off x="6279185" y="3128780"/>
              <a:ext cx="578700" cy="7962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36" name="Google Shape;936;p38"/>
            <p:cNvCxnSpPr>
              <a:endCxn id="931" idx="0"/>
            </p:cNvCxnSpPr>
            <p:nvPr/>
          </p:nvCxnSpPr>
          <p:spPr>
            <a:xfrm>
              <a:off x="4925411" y="3139214"/>
              <a:ext cx="1353900" cy="7857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sp>
          <p:nvSpPr>
            <p:cNvPr id="937" name="Google Shape;937;p38"/>
            <p:cNvSpPr/>
            <p:nvPr/>
          </p:nvSpPr>
          <p:spPr>
            <a:xfrm>
              <a:off x="2195783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/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4128092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6092323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/>
            </a:p>
          </p:txBody>
        </p:sp>
        <p:cxnSp>
          <p:nvCxnSpPr>
            <p:cNvPr id="940" name="Google Shape;940;p38"/>
            <p:cNvCxnSpPr>
              <a:stCxn id="933" idx="2"/>
              <a:endCxn id="941" idx="0"/>
            </p:cNvCxnSpPr>
            <p:nvPr/>
          </p:nvCxnSpPr>
          <p:spPr>
            <a:xfrm>
              <a:off x="2957208" y="3144521"/>
              <a:ext cx="437100" cy="7803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42" name="Google Shape;942;p38"/>
            <p:cNvCxnSpPr>
              <a:stCxn id="943" idx="2"/>
              <a:endCxn id="941" idx="0"/>
            </p:cNvCxnSpPr>
            <p:nvPr/>
          </p:nvCxnSpPr>
          <p:spPr>
            <a:xfrm flipH="1">
              <a:off x="3394271" y="3130229"/>
              <a:ext cx="1500600" cy="7947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44" name="Google Shape;944;p38"/>
            <p:cNvCxnSpPr>
              <a:stCxn id="935" idx="2"/>
              <a:endCxn id="941" idx="0"/>
            </p:cNvCxnSpPr>
            <p:nvPr/>
          </p:nvCxnSpPr>
          <p:spPr>
            <a:xfrm flipH="1">
              <a:off x="3394385" y="3128780"/>
              <a:ext cx="3463500" cy="7962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45" name="Google Shape;945;p38"/>
            <p:cNvCxnSpPr>
              <a:endCxn id="941" idx="2"/>
            </p:cNvCxnSpPr>
            <p:nvPr/>
          </p:nvCxnSpPr>
          <p:spPr>
            <a:xfrm rot="10800000">
              <a:off x="3394322" y="4512187"/>
              <a:ext cx="1500600" cy="3315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46" name="Google Shape;946;p38"/>
            <p:cNvCxnSpPr>
              <a:stCxn id="947" idx="3"/>
              <a:endCxn id="931" idx="1"/>
            </p:cNvCxnSpPr>
            <p:nvPr/>
          </p:nvCxnSpPr>
          <p:spPr>
            <a:xfrm>
              <a:off x="4772574" y="4218548"/>
              <a:ext cx="514800" cy="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sp>
          <p:nvSpPr>
            <p:cNvPr id="931" name="Google Shape;931;p38"/>
            <p:cNvSpPr/>
            <p:nvPr/>
          </p:nvSpPr>
          <p:spPr>
            <a:xfrm>
              <a:off x="5287530" y="3924914"/>
              <a:ext cx="1983561" cy="587273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Search engine</a:t>
              </a:r>
              <a:endParaRPr/>
            </a:p>
          </p:txBody>
        </p:sp>
        <p:sp>
          <p:nvSpPr>
            <p:cNvPr id="941" name="Google Shape;941;p38"/>
            <p:cNvSpPr/>
            <p:nvPr/>
          </p:nvSpPr>
          <p:spPr>
            <a:xfrm>
              <a:off x="2402541" y="3924914"/>
              <a:ext cx="1983561" cy="587273"/>
            </a:xfrm>
            <a:prstGeom prst="rect">
              <a:avLst/>
            </a:prstGeom>
            <a:solidFill>
              <a:srgbClr val="4A66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Registry</a:t>
              </a:r>
              <a:endParaRPr/>
            </a:p>
          </p:txBody>
        </p:sp>
        <p:grpSp>
          <p:nvGrpSpPr>
            <p:cNvPr id="948" name="Google Shape;948;p38"/>
            <p:cNvGrpSpPr/>
            <p:nvPr/>
          </p:nvGrpSpPr>
          <p:grpSpPr>
            <a:xfrm>
              <a:off x="2195783" y="2765071"/>
              <a:ext cx="1522851" cy="379450"/>
              <a:chOff x="2708808" y="3021404"/>
              <a:chExt cx="1259228" cy="313763"/>
            </a:xfrm>
          </p:grpSpPr>
          <p:sp>
            <p:nvSpPr>
              <p:cNvPr id="933" name="Google Shape;933;p38"/>
              <p:cNvSpPr/>
              <p:nvPr/>
            </p:nvSpPr>
            <p:spPr>
              <a:xfrm>
                <a:off x="2708808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6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949" name="Google Shape;949;p3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50" name="Google Shape;950;p38"/>
            <p:cNvGrpSpPr/>
            <p:nvPr/>
          </p:nvGrpSpPr>
          <p:grpSpPr>
            <a:xfrm>
              <a:off x="4133446" y="2750779"/>
              <a:ext cx="1522851" cy="379450"/>
              <a:chOff x="2707452" y="3021404"/>
              <a:chExt cx="1259228" cy="313763"/>
            </a:xfrm>
          </p:grpSpPr>
          <p:sp>
            <p:nvSpPr>
              <p:cNvPr id="943" name="Google Shape;943;p38"/>
              <p:cNvSpPr/>
              <p:nvPr/>
            </p:nvSpPr>
            <p:spPr>
              <a:xfrm>
                <a:off x="2707452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6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951" name="Google Shape;951;p3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52" name="Google Shape;952;p38"/>
            <p:cNvGrpSpPr/>
            <p:nvPr/>
          </p:nvGrpSpPr>
          <p:grpSpPr>
            <a:xfrm>
              <a:off x="6096460" y="2749330"/>
              <a:ext cx="1522851" cy="379450"/>
              <a:chOff x="2708808" y="3021404"/>
              <a:chExt cx="1259228" cy="313763"/>
            </a:xfrm>
          </p:grpSpPr>
          <p:sp>
            <p:nvSpPr>
              <p:cNvPr id="935" name="Google Shape;935;p38"/>
              <p:cNvSpPr/>
              <p:nvPr/>
            </p:nvSpPr>
            <p:spPr>
              <a:xfrm>
                <a:off x="2708808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6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953" name="Google Shape;953;p3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54" name="Google Shape;954;p38"/>
            <p:cNvGrpSpPr/>
            <p:nvPr/>
          </p:nvGrpSpPr>
          <p:grpSpPr>
            <a:xfrm>
              <a:off x="4364694" y="3924912"/>
              <a:ext cx="407880" cy="587273"/>
              <a:chOff x="2708808" y="3026945"/>
              <a:chExt cx="337271" cy="485609"/>
            </a:xfrm>
          </p:grpSpPr>
          <p:sp>
            <p:nvSpPr>
              <p:cNvPr id="947" name="Google Shape;947;p38"/>
              <p:cNvSpPr/>
              <p:nvPr/>
            </p:nvSpPr>
            <p:spPr>
              <a:xfrm>
                <a:off x="2708808" y="3026945"/>
                <a:ext cx="337271" cy="485609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955" name="Google Shape;955;p3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68050" y="3161882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56" name="Google Shape;956;p38"/>
          <p:cNvSpPr/>
          <p:nvPr/>
        </p:nvSpPr>
        <p:spPr>
          <a:xfrm>
            <a:off x="5846070" y="5023168"/>
            <a:ext cx="3102623" cy="1323439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Search engines favour websites containing schema.org in their search results</a:t>
            </a:r>
            <a:endParaRPr sz="2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39"/>
          <p:cNvSpPr txBox="1"/>
          <p:nvPr>
            <p:ph type="title"/>
          </p:nvPr>
        </p:nvSpPr>
        <p:spPr>
          <a:xfrm>
            <a:off x="394448" y="107494"/>
            <a:ext cx="8187956" cy="1193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Access to structured data</a:t>
            </a:r>
            <a:b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0" i="0" lang="en-GB" sz="27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in web pages via Bioschemas</a:t>
            </a:r>
            <a:endParaRPr b="0" i="0" sz="27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962" name="Google Shape;962;p39"/>
          <p:cNvSpPr txBox="1"/>
          <p:nvPr/>
        </p:nvSpPr>
        <p:spPr>
          <a:xfrm>
            <a:off x="1644006" y="4737924"/>
            <a:ext cx="260875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TeSS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Google Shape;963;p39"/>
          <p:cNvSpPr txBox="1"/>
          <p:nvPr/>
        </p:nvSpPr>
        <p:spPr>
          <a:xfrm>
            <a:off x="1900514" y="1321366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EMBL-EBI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Google Shape;964;p39"/>
          <p:cNvSpPr txBox="1"/>
          <p:nvPr/>
        </p:nvSpPr>
        <p:spPr>
          <a:xfrm>
            <a:off x="5672883" y="4665184"/>
            <a:ext cx="270015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Google, Yahoo, Bing, Yandex, …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5" name="Google Shape;965;p39"/>
          <p:cNvGrpSpPr/>
          <p:nvPr/>
        </p:nvGrpSpPr>
        <p:grpSpPr>
          <a:xfrm>
            <a:off x="1810869" y="1825270"/>
            <a:ext cx="5969808" cy="4518457"/>
            <a:chOff x="2195783" y="2022490"/>
            <a:chExt cx="5423528" cy="4104987"/>
          </a:xfrm>
        </p:grpSpPr>
        <p:pic>
          <p:nvPicPr>
            <p:cNvPr id="966" name="Google Shape;966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456017" y="4854021"/>
              <a:ext cx="1014161" cy="127345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67" name="Google Shape;967;p39"/>
            <p:cNvCxnSpPr>
              <a:endCxn id="968" idx="2"/>
            </p:cNvCxnSpPr>
            <p:nvPr/>
          </p:nvCxnSpPr>
          <p:spPr>
            <a:xfrm flipH="1" rot="10800000">
              <a:off x="5127911" y="4512187"/>
              <a:ext cx="1151400" cy="3315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69" name="Google Shape;969;p39"/>
            <p:cNvCxnSpPr>
              <a:stCxn id="968" idx="0"/>
              <a:endCxn id="970" idx="2"/>
            </p:cNvCxnSpPr>
            <p:nvPr/>
          </p:nvCxnSpPr>
          <p:spPr>
            <a:xfrm rot="10800000">
              <a:off x="2957111" y="3144614"/>
              <a:ext cx="3322200" cy="7803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71" name="Google Shape;971;p39"/>
            <p:cNvCxnSpPr>
              <a:stCxn id="972" idx="2"/>
              <a:endCxn id="968" idx="0"/>
            </p:cNvCxnSpPr>
            <p:nvPr/>
          </p:nvCxnSpPr>
          <p:spPr>
            <a:xfrm flipH="1">
              <a:off x="6279185" y="3128780"/>
              <a:ext cx="578700" cy="7962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73" name="Google Shape;973;p39"/>
            <p:cNvCxnSpPr>
              <a:endCxn id="968" idx="0"/>
            </p:cNvCxnSpPr>
            <p:nvPr/>
          </p:nvCxnSpPr>
          <p:spPr>
            <a:xfrm>
              <a:off x="4925411" y="3139214"/>
              <a:ext cx="1353900" cy="7857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sp>
          <p:nvSpPr>
            <p:cNvPr id="974" name="Google Shape;974;p39"/>
            <p:cNvSpPr/>
            <p:nvPr/>
          </p:nvSpPr>
          <p:spPr>
            <a:xfrm>
              <a:off x="2195783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4128092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6092323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/>
            </a:p>
          </p:txBody>
        </p:sp>
        <p:cxnSp>
          <p:nvCxnSpPr>
            <p:cNvPr id="977" name="Google Shape;977;p39"/>
            <p:cNvCxnSpPr>
              <a:stCxn id="970" idx="2"/>
              <a:endCxn id="978" idx="0"/>
            </p:cNvCxnSpPr>
            <p:nvPr/>
          </p:nvCxnSpPr>
          <p:spPr>
            <a:xfrm>
              <a:off x="2957208" y="3144521"/>
              <a:ext cx="437100" cy="7803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79" name="Google Shape;979;p39"/>
            <p:cNvCxnSpPr>
              <a:stCxn id="980" idx="2"/>
              <a:endCxn id="978" idx="0"/>
            </p:cNvCxnSpPr>
            <p:nvPr/>
          </p:nvCxnSpPr>
          <p:spPr>
            <a:xfrm flipH="1">
              <a:off x="3394271" y="3130229"/>
              <a:ext cx="1500600" cy="7947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81" name="Google Shape;981;p39"/>
            <p:cNvCxnSpPr>
              <a:stCxn id="972" idx="2"/>
              <a:endCxn id="978" idx="0"/>
            </p:cNvCxnSpPr>
            <p:nvPr/>
          </p:nvCxnSpPr>
          <p:spPr>
            <a:xfrm flipH="1">
              <a:off x="3394385" y="3128780"/>
              <a:ext cx="3463500" cy="7962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82" name="Google Shape;982;p39"/>
            <p:cNvCxnSpPr>
              <a:endCxn id="978" idx="2"/>
            </p:cNvCxnSpPr>
            <p:nvPr/>
          </p:nvCxnSpPr>
          <p:spPr>
            <a:xfrm rot="10800000">
              <a:off x="3394322" y="4512187"/>
              <a:ext cx="1500600" cy="3315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983" name="Google Shape;983;p39"/>
            <p:cNvCxnSpPr>
              <a:stCxn id="984" idx="3"/>
              <a:endCxn id="968" idx="1"/>
            </p:cNvCxnSpPr>
            <p:nvPr/>
          </p:nvCxnSpPr>
          <p:spPr>
            <a:xfrm>
              <a:off x="4772574" y="4218548"/>
              <a:ext cx="514800" cy="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sp>
          <p:nvSpPr>
            <p:cNvPr id="968" name="Google Shape;968;p39"/>
            <p:cNvSpPr/>
            <p:nvPr/>
          </p:nvSpPr>
          <p:spPr>
            <a:xfrm>
              <a:off x="5287530" y="3924914"/>
              <a:ext cx="1983561" cy="587273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Search engine</a:t>
              </a: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2402541" y="3924914"/>
              <a:ext cx="1983561" cy="587273"/>
            </a:xfrm>
            <a:prstGeom prst="rect">
              <a:avLst/>
            </a:prstGeom>
            <a:solidFill>
              <a:srgbClr val="4A66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Registry</a:t>
              </a:r>
              <a:endParaRPr/>
            </a:p>
          </p:txBody>
        </p:sp>
        <p:grpSp>
          <p:nvGrpSpPr>
            <p:cNvPr id="985" name="Google Shape;985;p39"/>
            <p:cNvGrpSpPr/>
            <p:nvPr/>
          </p:nvGrpSpPr>
          <p:grpSpPr>
            <a:xfrm>
              <a:off x="2195783" y="2765071"/>
              <a:ext cx="1522851" cy="379450"/>
              <a:chOff x="2708808" y="3021404"/>
              <a:chExt cx="1259228" cy="313763"/>
            </a:xfrm>
          </p:grpSpPr>
          <p:sp>
            <p:nvSpPr>
              <p:cNvPr id="970" name="Google Shape;970;p39"/>
              <p:cNvSpPr/>
              <p:nvPr/>
            </p:nvSpPr>
            <p:spPr>
              <a:xfrm>
                <a:off x="2708808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6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986" name="Google Shape;986;p3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87" name="Google Shape;987;p39"/>
            <p:cNvGrpSpPr/>
            <p:nvPr/>
          </p:nvGrpSpPr>
          <p:grpSpPr>
            <a:xfrm>
              <a:off x="4133446" y="2750779"/>
              <a:ext cx="1522851" cy="379450"/>
              <a:chOff x="2707452" y="3021404"/>
              <a:chExt cx="1259228" cy="313763"/>
            </a:xfrm>
          </p:grpSpPr>
          <p:sp>
            <p:nvSpPr>
              <p:cNvPr id="980" name="Google Shape;980;p39"/>
              <p:cNvSpPr/>
              <p:nvPr/>
            </p:nvSpPr>
            <p:spPr>
              <a:xfrm>
                <a:off x="2707452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6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988" name="Google Shape;988;p3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89" name="Google Shape;989;p39"/>
            <p:cNvGrpSpPr/>
            <p:nvPr/>
          </p:nvGrpSpPr>
          <p:grpSpPr>
            <a:xfrm>
              <a:off x="6096460" y="2749330"/>
              <a:ext cx="1522851" cy="379450"/>
              <a:chOff x="2708808" y="3021404"/>
              <a:chExt cx="1259228" cy="313763"/>
            </a:xfrm>
          </p:grpSpPr>
          <p:sp>
            <p:nvSpPr>
              <p:cNvPr id="972" name="Google Shape;972;p39"/>
              <p:cNvSpPr/>
              <p:nvPr/>
            </p:nvSpPr>
            <p:spPr>
              <a:xfrm>
                <a:off x="2708808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6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990" name="Google Shape;990;p3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91" name="Google Shape;991;p39"/>
            <p:cNvGrpSpPr/>
            <p:nvPr/>
          </p:nvGrpSpPr>
          <p:grpSpPr>
            <a:xfrm>
              <a:off x="4364694" y="3924912"/>
              <a:ext cx="407880" cy="587273"/>
              <a:chOff x="2708808" y="3026945"/>
              <a:chExt cx="337271" cy="485609"/>
            </a:xfrm>
          </p:grpSpPr>
          <p:sp>
            <p:nvSpPr>
              <p:cNvPr id="984" name="Google Shape;984;p39"/>
              <p:cNvSpPr/>
              <p:nvPr/>
            </p:nvSpPr>
            <p:spPr>
              <a:xfrm>
                <a:off x="2708808" y="3026945"/>
                <a:ext cx="337271" cy="485609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992" name="Google Shape;992;p3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68050" y="3161882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93" name="Google Shape;993;p39"/>
          <p:cNvSpPr txBox="1"/>
          <p:nvPr/>
        </p:nvSpPr>
        <p:spPr>
          <a:xfrm>
            <a:off x="1290915" y="6336781"/>
            <a:ext cx="685638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materials &amp; Events</a:t>
            </a:r>
            <a:endParaRPr/>
          </a:p>
        </p:txBody>
      </p:sp>
      <p:sp>
        <p:nvSpPr>
          <p:cNvPr id="994" name="Google Shape;994;p39"/>
          <p:cNvSpPr txBox="1"/>
          <p:nvPr/>
        </p:nvSpPr>
        <p:spPr>
          <a:xfrm>
            <a:off x="4091893" y="1310662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GOBLET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" name="Google Shape;995;p39"/>
          <p:cNvSpPr txBox="1"/>
          <p:nvPr/>
        </p:nvSpPr>
        <p:spPr>
          <a:xfrm>
            <a:off x="6093992" y="1283514"/>
            <a:ext cx="168213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ELIXIR Hub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40"/>
          <p:cNvSpPr txBox="1"/>
          <p:nvPr>
            <p:ph type="title"/>
          </p:nvPr>
        </p:nvSpPr>
        <p:spPr>
          <a:xfrm>
            <a:off x="394448" y="107494"/>
            <a:ext cx="8187956" cy="1193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Access to structured data</a:t>
            </a:r>
            <a:b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0" i="0" lang="en-GB" sz="27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in web pages via Bioschemas</a:t>
            </a:r>
            <a:endParaRPr b="0" i="0" sz="27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01" name="Google Shape;1001;p40"/>
          <p:cNvSpPr txBox="1"/>
          <p:nvPr/>
        </p:nvSpPr>
        <p:spPr>
          <a:xfrm>
            <a:off x="1644006" y="4737924"/>
            <a:ext cx="260875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Bio.tools</a:t>
            </a:r>
            <a:endParaRPr i="1" sz="2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40"/>
          <p:cNvSpPr txBox="1"/>
          <p:nvPr/>
        </p:nvSpPr>
        <p:spPr>
          <a:xfrm>
            <a:off x="1900514" y="1321366"/>
            <a:ext cx="140821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EMBL-EBI</a:t>
            </a:r>
            <a:endParaRPr/>
          </a:p>
        </p:txBody>
      </p:sp>
      <p:sp>
        <p:nvSpPr>
          <p:cNvPr id="1003" name="Google Shape;1003;p40"/>
          <p:cNvSpPr txBox="1"/>
          <p:nvPr/>
        </p:nvSpPr>
        <p:spPr>
          <a:xfrm>
            <a:off x="5672883" y="4665184"/>
            <a:ext cx="270015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Google, Yahoo, Bing, Yandex, …</a:t>
            </a:r>
            <a:endParaRPr i="1" sz="2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4" name="Google Shape;1004;p40"/>
          <p:cNvGrpSpPr/>
          <p:nvPr/>
        </p:nvGrpSpPr>
        <p:grpSpPr>
          <a:xfrm>
            <a:off x="1810869" y="1825270"/>
            <a:ext cx="5969808" cy="4518457"/>
            <a:chOff x="2195783" y="2022490"/>
            <a:chExt cx="5423528" cy="4104987"/>
          </a:xfrm>
        </p:grpSpPr>
        <p:pic>
          <p:nvPicPr>
            <p:cNvPr id="1005" name="Google Shape;1005;p4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456017" y="4854021"/>
              <a:ext cx="1014161" cy="127345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06" name="Google Shape;1006;p40"/>
            <p:cNvCxnSpPr>
              <a:endCxn id="1007" idx="2"/>
            </p:cNvCxnSpPr>
            <p:nvPr/>
          </p:nvCxnSpPr>
          <p:spPr>
            <a:xfrm flipH="1" rot="10800000">
              <a:off x="5127911" y="4512187"/>
              <a:ext cx="1151400" cy="3315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08" name="Google Shape;1008;p40"/>
            <p:cNvCxnSpPr>
              <a:stCxn id="1007" idx="0"/>
              <a:endCxn id="1009" idx="2"/>
            </p:cNvCxnSpPr>
            <p:nvPr/>
          </p:nvCxnSpPr>
          <p:spPr>
            <a:xfrm rot="10800000">
              <a:off x="2957111" y="3144614"/>
              <a:ext cx="3322200" cy="7803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10" name="Google Shape;1010;p40"/>
            <p:cNvCxnSpPr>
              <a:stCxn id="1011" idx="2"/>
              <a:endCxn id="1007" idx="0"/>
            </p:cNvCxnSpPr>
            <p:nvPr/>
          </p:nvCxnSpPr>
          <p:spPr>
            <a:xfrm flipH="1">
              <a:off x="6279185" y="3128780"/>
              <a:ext cx="578700" cy="7962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12" name="Google Shape;1012;p40"/>
            <p:cNvCxnSpPr>
              <a:endCxn id="1007" idx="0"/>
            </p:cNvCxnSpPr>
            <p:nvPr/>
          </p:nvCxnSpPr>
          <p:spPr>
            <a:xfrm>
              <a:off x="4925411" y="3139214"/>
              <a:ext cx="1353900" cy="7857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sp>
          <p:nvSpPr>
            <p:cNvPr id="1013" name="Google Shape;1013;p40"/>
            <p:cNvSpPr/>
            <p:nvPr/>
          </p:nvSpPr>
          <p:spPr>
            <a:xfrm>
              <a:off x="2195783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/>
            </a:p>
          </p:txBody>
        </p:sp>
        <p:sp>
          <p:nvSpPr>
            <p:cNvPr id="1014" name="Google Shape;1014;p40"/>
            <p:cNvSpPr/>
            <p:nvPr/>
          </p:nvSpPr>
          <p:spPr>
            <a:xfrm>
              <a:off x="4128092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40"/>
            <p:cNvSpPr/>
            <p:nvPr/>
          </p:nvSpPr>
          <p:spPr>
            <a:xfrm>
              <a:off x="6092323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/>
            </a:p>
          </p:txBody>
        </p:sp>
        <p:cxnSp>
          <p:nvCxnSpPr>
            <p:cNvPr id="1016" name="Google Shape;1016;p40"/>
            <p:cNvCxnSpPr>
              <a:stCxn id="1009" idx="2"/>
              <a:endCxn id="1017" idx="0"/>
            </p:cNvCxnSpPr>
            <p:nvPr/>
          </p:nvCxnSpPr>
          <p:spPr>
            <a:xfrm>
              <a:off x="2957208" y="3144521"/>
              <a:ext cx="437100" cy="7803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18" name="Google Shape;1018;p40"/>
            <p:cNvCxnSpPr>
              <a:stCxn id="1019" idx="2"/>
              <a:endCxn id="1017" idx="0"/>
            </p:cNvCxnSpPr>
            <p:nvPr/>
          </p:nvCxnSpPr>
          <p:spPr>
            <a:xfrm flipH="1">
              <a:off x="3394271" y="3130229"/>
              <a:ext cx="1500600" cy="7947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20" name="Google Shape;1020;p40"/>
            <p:cNvCxnSpPr>
              <a:stCxn id="1011" idx="2"/>
              <a:endCxn id="1017" idx="0"/>
            </p:cNvCxnSpPr>
            <p:nvPr/>
          </p:nvCxnSpPr>
          <p:spPr>
            <a:xfrm flipH="1">
              <a:off x="3394385" y="3128780"/>
              <a:ext cx="3463500" cy="7962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21" name="Google Shape;1021;p40"/>
            <p:cNvCxnSpPr>
              <a:endCxn id="1017" idx="2"/>
            </p:cNvCxnSpPr>
            <p:nvPr/>
          </p:nvCxnSpPr>
          <p:spPr>
            <a:xfrm rot="10800000">
              <a:off x="3394322" y="4512187"/>
              <a:ext cx="1500600" cy="3315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22" name="Google Shape;1022;p40"/>
            <p:cNvCxnSpPr>
              <a:stCxn id="1023" idx="3"/>
              <a:endCxn id="1007" idx="1"/>
            </p:cNvCxnSpPr>
            <p:nvPr/>
          </p:nvCxnSpPr>
          <p:spPr>
            <a:xfrm>
              <a:off x="4772574" y="4218548"/>
              <a:ext cx="514800" cy="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sp>
          <p:nvSpPr>
            <p:cNvPr id="1007" name="Google Shape;1007;p40"/>
            <p:cNvSpPr/>
            <p:nvPr/>
          </p:nvSpPr>
          <p:spPr>
            <a:xfrm>
              <a:off x="5287530" y="3924914"/>
              <a:ext cx="1983561" cy="587273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Search engine</a:t>
              </a:r>
              <a:endParaRPr/>
            </a:p>
          </p:txBody>
        </p:sp>
        <p:sp>
          <p:nvSpPr>
            <p:cNvPr id="1017" name="Google Shape;1017;p40"/>
            <p:cNvSpPr/>
            <p:nvPr/>
          </p:nvSpPr>
          <p:spPr>
            <a:xfrm>
              <a:off x="2402541" y="3924914"/>
              <a:ext cx="1983561" cy="587273"/>
            </a:xfrm>
            <a:prstGeom prst="rect">
              <a:avLst/>
            </a:prstGeom>
            <a:solidFill>
              <a:srgbClr val="4A66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Registry</a:t>
              </a:r>
              <a:endParaRPr/>
            </a:p>
          </p:txBody>
        </p:sp>
        <p:grpSp>
          <p:nvGrpSpPr>
            <p:cNvPr id="1024" name="Google Shape;1024;p40"/>
            <p:cNvGrpSpPr/>
            <p:nvPr/>
          </p:nvGrpSpPr>
          <p:grpSpPr>
            <a:xfrm>
              <a:off x="2195783" y="2765071"/>
              <a:ext cx="1522851" cy="379450"/>
              <a:chOff x="2708808" y="3021404"/>
              <a:chExt cx="1259228" cy="313763"/>
            </a:xfrm>
          </p:grpSpPr>
          <p:sp>
            <p:nvSpPr>
              <p:cNvPr id="1009" name="Google Shape;1009;p40"/>
              <p:cNvSpPr/>
              <p:nvPr/>
            </p:nvSpPr>
            <p:spPr>
              <a:xfrm>
                <a:off x="2708808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6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1025" name="Google Shape;1025;p4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26" name="Google Shape;1026;p40"/>
            <p:cNvGrpSpPr/>
            <p:nvPr/>
          </p:nvGrpSpPr>
          <p:grpSpPr>
            <a:xfrm>
              <a:off x="4133446" y="2750779"/>
              <a:ext cx="1522851" cy="379450"/>
              <a:chOff x="2707452" y="3021404"/>
              <a:chExt cx="1259228" cy="313763"/>
            </a:xfrm>
          </p:grpSpPr>
          <p:sp>
            <p:nvSpPr>
              <p:cNvPr id="1019" name="Google Shape;1019;p40"/>
              <p:cNvSpPr/>
              <p:nvPr/>
            </p:nvSpPr>
            <p:spPr>
              <a:xfrm>
                <a:off x="2707452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6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1027" name="Google Shape;1027;p4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28" name="Google Shape;1028;p40"/>
            <p:cNvGrpSpPr/>
            <p:nvPr/>
          </p:nvGrpSpPr>
          <p:grpSpPr>
            <a:xfrm>
              <a:off x="6096460" y="2749330"/>
              <a:ext cx="1522851" cy="379450"/>
              <a:chOff x="2708808" y="3021404"/>
              <a:chExt cx="1259228" cy="313763"/>
            </a:xfrm>
          </p:grpSpPr>
          <p:sp>
            <p:nvSpPr>
              <p:cNvPr id="1011" name="Google Shape;1011;p40"/>
              <p:cNvSpPr/>
              <p:nvPr/>
            </p:nvSpPr>
            <p:spPr>
              <a:xfrm>
                <a:off x="2708808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6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1029" name="Google Shape;1029;p4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30" name="Google Shape;1030;p40"/>
            <p:cNvGrpSpPr/>
            <p:nvPr/>
          </p:nvGrpSpPr>
          <p:grpSpPr>
            <a:xfrm>
              <a:off x="4364694" y="3924912"/>
              <a:ext cx="407880" cy="587273"/>
              <a:chOff x="2708808" y="3026945"/>
              <a:chExt cx="337271" cy="485609"/>
            </a:xfrm>
          </p:grpSpPr>
          <p:sp>
            <p:nvSpPr>
              <p:cNvPr id="1023" name="Google Shape;1023;p40"/>
              <p:cNvSpPr/>
              <p:nvPr/>
            </p:nvSpPr>
            <p:spPr>
              <a:xfrm>
                <a:off x="2708808" y="3026945"/>
                <a:ext cx="337271" cy="485609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1031" name="Google Shape;1031;p4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68050" y="3161882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032" name="Google Shape;1032;p40"/>
          <p:cNvSpPr txBox="1"/>
          <p:nvPr/>
        </p:nvSpPr>
        <p:spPr>
          <a:xfrm>
            <a:off x="1290915" y="6336781"/>
            <a:ext cx="685638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Tools</a:t>
            </a:r>
            <a:endParaRPr/>
          </a:p>
        </p:txBody>
      </p:sp>
      <p:sp>
        <p:nvSpPr>
          <p:cNvPr id="1033" name="Google Shape;1033;p40"/>
          <p:cNvSpPr txBox="1"/>
          <p:nvPr/>
        </p:nvSpPr>
        <p:spPr>
          <a:xfrm>
            <a:off x="4091893" y="1310662"/>
            <a:ext cx="140821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SIB</a:t>
            </a:r>
            <a:endParaRPr/>
          </a:p>
        </p:txBody>
      </p:sp>
      <p:sp>
        <p:nvSpPr>
          <p:cNvPr id="1034" name="Google Shape;1034;p40"/>
          <p:cNvSpPr txBox="1"/>
          <p:nvPr/>
        </p:nvSpPr>
        <p:spPr>
          <a:xfrm>
            <a:off x="6093992" y="1283514"/>
            <a:ext cx="168213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SCS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41"/>
          <p:cNvSpPr txBox="1"/>
          <p:nvPr>
            <p:ph type="title"/>
          </p:nvPr>
        </p:nvSpPr>
        <p:spPr>
          <a:xfrm>
            <a:off x="394448" y="107494"/>
            <a:ext cx="8187956" cy="1193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Access to structured data</a:t>
            </a:r>
            <a:b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</a:br>
            <a:endParaRPr b="0" i="0" sz="27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40" name="Google Shape;1040;p41"/>
          <p:cNvSpPr txBox="1"/>
          <p:nvPr/>
        </p:nvSpPr>
        <p:spPr>
          <a:xfrm>
            <a:off x="5672883" y="4665184"/>
            <a:ext cx="270015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Google, Yahoo, Bing, Yandex, …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1" name="Google Shape;1041;p41"/>
          <p:cNvGrpSpPr/>
          <p:nvPr/>
        </p:nvGrpSpPr>
        <p:grpSpPr>
          <a:xfrm>
            <a:off x="1810869" y="1825270"/>
            <a:ext cx="5969808" cy="4518457"/>
            <a:chOff x="2195783" y="2022490"/>
            <a:chExt cx="5423528" cy="4104987"/>
          </a:xfrm>
        </p:grpSpPr>
        <p:pic>
          <p:nvPicPr>
            <p:cNvPr id="1042" name="Google Shape;1042;p4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456017" y="4854021"/>
              <a:ext cx="1014161" cy="127345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3" name="Google Shape;1043;p41"/>
            <p:cNvCxnSpPr>
              <a:endCxn id="1044" idx="2"/>
            </p:cNvCxnSpPr>
            <p:nvPr/>
          </p:nvCxnSpPr>
          <p:spPr>
            <a:xfrm flipH="1" rot="10800000">
              <a:off x="5127911" y="4512187"/>
              <a:ext cx="1151400" cy="3315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45" name="Google Shape;1045;p41"/>
            <p:cNvCxnSpPr>
              <a:stCxn id="1044" idx="0"/>
              <a:endCxn id="1046" idx="2"/>
            </p:cNvCxnSpPr>
            <p:nvPr/>
          </p:nvCxnSpPr>
          <p:spPr>
            <a:xfrm rot="10800000">
              <a:off x="2957111" y="3144614"/>
              <a:ext cx="3322200" cy="7803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47" name="Google Shape;1047;p41"/>
            <p:cNvCxnSpPr>
              <a:stCxn id="1048" idx="2"/>
              <a:endCxn id="1044" idx="0"/>
            </p:cNvCxnSpPr>
            <p:nvPr/>
          </p:nvCxnSpPr>
          <p:spPr>
            <a:xfrm flipH="1">
              <a:off x="6279185" y="3128780"/>
              <a:ext cx="578700" cy="7962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49" name="Google Shape;1049;p41"/>
            <p:cNvCxnSpPr>
              <a:endCxn id="1044" idx="0"/>
            </p:cNvCxnSpPr>
            <p:nvPr/>
          </p:nvCxnSpPr>
          <p:spPr>
            <a:xfrm>
              <a:off x="4925411" y="3139214"/>
              <a:ext cx="1353900" cy="78570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sp>
          <p:nvSpPr>
            <p:cNvPr id="1050" name="Google Shape;1050;p41"/>
            <p:cNvSpPr/>
            <p:nvPr/>
          </p:nvSpPr>
          <p:spPr>
            <a:xfrm>
              <a:off x="2195783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/>
            </a:p>
          </p:txBody>
        </p:sp>
        <p:sp>
          <p:nvSpPr>
            <p:cNvPr id="1051" name="Google Shape;1051;p41"/>
            <p:cNvSpPr/>
            <p:nvPr/>
          </p:nvSpPr>
          <p:spPr>
            <a:xfrm>
              <a:off x="4128092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41"/>
            <p:cNvSpPr/>
            <p:nvPr/>
          </p:nvSpPr>
          <p:spPr>
            <a:xfrm>
              <a:off x="6092323" y="2022490"/>
              <a:ext cx="1522851" cy="742580"/>
            </a:xfrm>
            <a:prstGeom prst="rect">
              <a:avLst/>
            </a:prstGeom>
            <a:solidFill>
              <a:srgbClr val="57606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repository</a:t>
              </a:r>
              <a:endParaRPr/>
            </a:p>
          </p:txBody>
        </p:sp>
        <p:cxnSp>
          <p:nvCxnSpPr>
            <p:cNvPr id="1053" name="Google Shape;1053;p41"/>
            <p:cNvCxnSpPr>
              <a:stCxn id="1046" idx="2"/>
              <a:endCxn id="1054" idx="0"/>
            </p:cNvCxnSpPr>
            <p:nvPr/>
          </p:nvCxnSpPr>
          <p:spPr>
            <a:xfrm>
              <a:off x="2957208" y="3144521"/>
              <a:ext cx="437100" cy="7803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55" name="Google Shape;1055;p41"/>
            <p:cNvCxnSpPr>
              <a:stCxn id="1056" idx="2"/>
              <a:endCxn id="1054" idx="0"/>
            </p:cNvCxnSpPr>
            <p:nvPr/>
          </p:nvCxnSpPr>
          <p:spPr>
            <a:xfrm flipH="1">
              <a:off x="3394271" y="3130229"/>
              <a:ext cx="1500600" cy="7947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57" name="Google Shape;1057;p41"/>
            <p:cNvCxnSpPr>
              <a:stCxn id="1048" idx="2"/>
              <a:endCxn id="1054" idx="0"/>
            </p:cNvCxnSpPr>
            <p:nvPr/>
          </p:nvCxnSpPr>
          <p:spPr>
            <a:xfrm flipH="1">
              <a:off x="3394385" y="3128780"/>
              <a:ext cx="3463500" cy="7962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58" name="Google Shape;1058;p41"/>
            <p:cNvCxnSpPr>
              <a:endCxn id="1054" idx="2"/>
            </p:cNvCxnSpPr>
            <p:nvPr/>
          </p:nvCxnSpPr>
          <p:spPr>
            <a:xfrm rot="10800000">
              <a:off x="3394322" y="4512187"/>
              <a:ext cx="1500600" cy="3315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lg" w="lg" type="oval"/>
              <a:tailEnd len="lg" w="lg" type="oval"/>
            </a:ln>
          </p:spPr>
        </p:cxnSp>
        <p:cxnSp>
          <p:nvCxnSpPr>
            <p:cNvPr id="1059" name="Google Shape;1059;p41"/>
            <p:cNvCxnSpPr>
              <a:stCxn id="1060" idx="3"/>
              <a:endCxn id="1044" idx="1"/>
            </p:cNvCxnSpPr>
            <p:nvPr/>
          </p:nvCxnSpPr>
          <p:spPr>
            <a:xfrm>
              <a:off x="4772574" y="4218548"/>
              <a:ext cx="514800" cy="0"/>
            </a:xfrm>
            <a:prstGeom prst="straightConnector1">
              <a:avLst/>
            </a:prstGeom>
            <a:noFill/>
            <a:ln cap="flat" cmpd="sng" w="25400">
              <a:solidFill>
                <a:srgbClr val="7F7F7F"/>
              </a:solidFill>
              <a:prstDash val="solid"/>
              <a:round/>
              <a:headEnd len="lg" w="lg" type="oval"/>
              <a:tailEnd len="lg" w="lg" type="oval"/>
            </a:ln>
          </p:spPr>
        </p:cxnSp>
        <p:sp>
          <p:nvSpPr>
            <p:cNvPr id="1044" name="Google Shape;1044;p41"/>
            <p:cNvSpPr/>
            <p:nvPr/>
          </p:nvSpPr>
          <p:spPr>
            <a:xfrm>
              <a:off x="5287530" y="3924914"/>
              <a:ext cx="1983561" cy="587273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Search engine</a:t>
              </a:r>
              <a:endParaRPr/>
            </a:p>
          </p:txBody>
        </p:sp>
        <p:sp>
          <p:nvSpPr>
            <p:cNvPr id="1054" name="Google Shape;1054;p41"/>
            <p:cNvSpPr/>
            <p:nvPr/>
          </p:nvSpPr>
          <p:spPr>
            <a:xfrm>
              <a:off x="2402541" y="3924914"/>
              <a:ext cx="1983561" cy="587273"/>
            </a:xfrm>
            <a:prstGeom prst="rect">
              <a:avLst/>
            </a:prstGeom>
            <a:solidFill>
              <a:srgbClr val="4A66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Registry</a:t>
              </a:r>
              <a:endParaRPr/>
            </a:p>
          </p:txBody>
        </p:sp>
        <p:grpSp>
          <p:nvGrpSpPr>
            <p:cNvPr id="1061" name="Google Shape;1061;p41"/>
            <p:cNvGrpSpPr/>
            <p:nvPr/>
          </p:nvGrpSpPr>
          <p:grpSpPr>
            <a:xfrm>
              <a:off x="2195783" y="2765071"/>
              <a:ext cx="1522851" cy="379450"/>
              <a:chOff x="2708808" y="3021404"/>
              <a:chExt cx="1259228" cy="313763"/>
            </a:xfrm>
          </p:grpSpPr>
          <p:sp>
            <p:nvSpPr>
              <p:cNvPr id="1046" name="Google Shape;1046;p41"/>
              <p:cNvSpPr/>
              <p:nvPr/>
            </p:nvSpPr>
            <p:spPr>
              <a:xfrm>
                <a:off x="2708808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4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4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1062" name="Google Shape;1062;p4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63" name="Google Shape;1063;p41"/>
            <p:cNvGrpSpPr/>
            <p:nvPr/>
          </p:nvGrpSpPr>
          <p:grpSpPr>
            <a:xfrm>
              <a:off x="4133446" y="2750779"/>
              <a:ext cx="1522851" cy="379450"/>
              <a:chOff x="2707452" y="3021404"/>
              <a:chExt cx="1259228" cy="313763"/>
            </a:xfrm>
          </p:grpSpPr>
          <p:sp>
            <p:nvSpPr>
              <p:cNvPr id="1056" name="Google Shape;1056;p41"/>
              <p:cNvSpPr/>
              <p:nvPr/>
            </p:nvSpPr>
            <p:spPr>
              <a:xfrm>
                <a:off x="2707452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4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4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1064" name="Google Shape;1064;p4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65" name="Google Shape;1065;p41"/>
            <p:cNvGrpSpPr/>
            <p:nvPr/>
          </p:nvGrpSpPr>
          <p:grpSpPr>
            <a:xfrm>
              <a:off x="6096460" y="2749330"/>
              <a:ext cx="1522851" cy="379450"/>
              <a:chOff x="2708808" y="3021404"/>
              <a:chExt cx="1259228" cy="313763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2708808" y="3021404"/>
                <a:ext cx="1259228" cy="313763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400">
                    <a:solidFill>
                      <a:srgbClr val="0B794A"/>
                    </a:solidFill>
                    <a:latin typeface="Arial"/>
                    <a:ea typeface="Arial"/>
                    <a:cs typeface="Arial"/>
                    <a:sym typeface="Arial"/>
                  </a:rPr>
                  <a:t>      Bioschemas</a:t>
                </a:r>
                <a:endParaRPr sz="14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1066" name="Google Shape;1066;p4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84675" y="3057979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67" name="Google Shape;1067;p41"/>
            <p:cNvGrpSpPr/>
            <p:nvPr/>
          </p:nvGrpSpPr>
          <p:grpSpPr>
            <a:xfrm>
              <a:off x="4364694" y="3924912"/>
              <a:ext cx="407880" cy="587273"/>
              <a:chOff x="2708808" y="3026945"/>
              <a:chExt cx="337271" cy="485609"/>
            </a:xfrm>
          </p:grpSpPr>
          <p:sp>
            <p:nvSpPr>
              <p:cNvPr id="1060" name="Google Shape;1060;p41"/>
              <p:cNvSpPr/>
              <p:nvPr/>
            </p:nvSpPr>
            <p:spPr>
              <a:xfrm>
                <a:off x="2708808" y="3026945"/>
                <a:ext cx="337271" cy="485609"/>
              </a:xfrm>
              <a:prstGeom prst="rect">
                <a:avLst/>
              </a:prstGeom>
              <a:solidFill>
                <a:srgbClr val="FAE6D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rgbClr val="0B794A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06b60658-cca9-11e5-95f7-ff9b26090a4b.png" id="1068" name="Google Shape;1068;p4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80471" t="0"/>
              <a:stretch/>
            </p:blipFill>
            <p:spPr>
              <a:xfrm>
                <a:off x="2768050" y="3161882"/>
                <a:ext cx="228049" cy="23335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069" name="Google Shape;1069;p41"/>
          <p:cNvSpPr txBox="1"/>
          <p:nvPr/>
        </p:nvSpPr>
        <p:spPr>
          <a:xfrm>
            <a:off x="1093693" y="6014053"/>
            <a:ext cx="685638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Samples, Phenotypes, Datasets, Beacons, Protein annotations, Data repositories, …</a:t>
            </a:r>
            <a:endParaRPr b="1"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" name="Google Shape;1070;p41"/>
          <p:cNvSpPr txBox="1"/>
          <p:nvPr/>
        </p:nvSpPr>
        <p:spPr>
          <a:xfrm>
            <a:off x="1178662" y="1392530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Pfam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1" name="Google Shape;1071;p41"/>
          <p:cNvSpPr txBox="1"/>
          <p:nvPr/>
        </p:nvSpPr>
        <p:spPr>
          <a:xfrm>
            <a:off x="6906713" y="718114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HPA</a:t>
            </a:r>
            <a:endParaRPr/>
          </a:p>
        </p:txBody>
      </p:sp>
      <p:sp>
        <p:nvSpPr>
          <p:cNvPr id="1072" name="Google Shape;1072;p41"/>
          <p:cNvSpPr txBox="1"/>
          <p:nvPr/>
        </p:nvSpPr>
        <p:spPr>
          <a:xfrm>
            <a:off x="2158609" y="757496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EGA</a:t>
            </a:r>
            <a:endParaRPr/>
          </a:p>
        </p:txBody>
      </p:sp>
      <p:sp>
        <p:nvSpPr>
          <p:cNvPr id="1073" name="Google Shape;1073;p41"/>
          <p:cNvSpPr txBox="1"/>
          <p:nvPr/>
        </p:nvSpPr>
        <p:spPr>
          <a:xfrm>
            <a:off x="3844957" y="754144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Gene3D</a:t>
            </a:r>
            <a:endParaRPr/>
          </a:p>
        </p:txBody>
      </p:sp>
      <p:sp>
        <p:nvSpPr>
          <p:cNvPr id="1074" name="Google Shape;1074;p41"/>
          <p:cNvSpPr txBox="1"/>
          <p:nvPr/>
        </p:nvSpPr>
        <p:spPr>
          <a:xfrm>
            <a:off x="2675987" y="1385598"/>
            <a:ext cx="258700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BBMRI-NL Biobank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" name="Google Shape;1075;p41"/>
          <p:cNvSpPr txBox="1"/>
          <p:nvPr/>
        </p:nvSpPr>
        <p:spPr>
          <a:xfrm>
            <a:off x="1615561" y="1042651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PDBe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" name="Google Shape;1076;p41"/>
          <p:cNvSpPr txBox="1"/>
          <p:nvPr/>
        </p:nvSpPr>
        <p:spPr>
          <a:xfrm>
            <a:off x="5450445" y="1380165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BRENDA</a:t>
            </a:r>
            <a:endParaRPr/>
          </a:p>
        </p:txBody>
      </p:sp>
      <p:sp>
        <p:nvSpPr>
          <p:cNvPr id="1077" name="Google Shape;1077;p41"/>
          <p:cNvSpPr txBox="1"/>
          <p:nvPr/>
        </p:nvSpPr>
        <p:spPr>
          <a:xfrm>
            <a:off x="4663588" y="1093950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UniProt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8" name="Google Shape;1078;p41"/>
          <p:cNvSpPr txBox="1"/>
          <p:nvPr/>
        </p:nvSpPr>
        <p:spPr>
          <a:xfrm>
            <a:off x="5671979" y="718490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Beacons</a:t>
            </a:r>
            <a:endParaRPr/>
          </a:p>
        </p:txBody>
      </p:sp>
      <p:sp>
        <p:nvSpPr>
          <p:cNvPr id="1079" name="Google Shape;1079;p41"/>
          <p:cNvSpPr txBox="1"/>
          <p:nvPr/>
        </p:nvSpPr>
        <p:spPr>
          <a:xfrm>
            <a:off x="2916714" y="1043403"/>
            <a:ext cx="158817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Brassica IP</a:t>
            </a:r>
            <a:endParaRPr/>
          </a:p>
        </p:txBody>
      </p:sp>
      <p:sp>
        <p:nvSpPr>
          <p:cNvPr id="1080" name="Google Shape;1080;p41"/>
          <p:cNvSpPr txBox="1"/>
          <p:nvPr/>
        </p:nvSpPr>
        <p:spPr>
          <a:xfrm>
            <a:off x="6397860" y="1056243"/>
            <a:ext cx="158817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COPaKB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1" name="Google Shape;1081;p41"/>
          <p:cNvSpPr txBox="1"/>
          <p:nvPr/>
        </p:nvSpPr>
        <p:spPr>
          <a:xfrm>
            <a:off x="35396" y="5063496"/>
            <a:ext cx="183760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Biocatalogue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41"/>
          <p:cNvSpPr txBox="1"/>
          <p:nvPr/>
        </p:nvSpPr>
        <p:spPr>
          <a:xfrm>
            <a:off x="68521" y="3774592"/>
            <a:ext cx="15979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Biosharing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3" name="Google Shape;1083;p41"/>
          <p:cNvSpPr txBox="1"/>
          <p:nvPr/>
        </p:nvSpPr>
        <p:spPr>
          <a:xfrm>
            <a:off x="90475" y="4175070"/>
            <a:ext cx="175160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Biosamples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4" name="Google Shape;1084;p41"/>
          <p:cNvSpPr txBox="1"/>
          <p:nvPr/>
        </p:nvSpPr>
        <p:spPr>
          <a:xfrm>
            <a:off x="1787004" y="5057884"/>
            <a:ext cx="212577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Identifiers.org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" name="Google Shape;1085;p41"/>
          <p:cNvSpPr txBox="1"/>
          <p:nvPr/>
        </p:nvSpPr>
        <p:spPr>
          <a:xfrm>
            <a:off x="343908" y="3439685"/>
            <a:ext cx="253480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Beacon network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6" name="Google Shape;1086;p41"/>
          <p:cNvSpPr txBox="1"/>
          <p:nvPr/>
        </p:nvSpPr>
        <p:spPr>
          <a:xfrm>
            <a:off x="1273239" y="4634584"/>
            <a:ext cx="140821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UKCRC TC</a:t>
            </a:r>
            <a:endParaRPr/>
          </a:p>
        </p:txBody>
      </p:sp>
      <p:sp>
        <p:nvSpPr>
          <p:cNvPr id="1087" name="Google Shape;1087;p41"/>
          <p:cNvSpPr txBox="1"/>
          <p:nvPr/>
        </p:nvSpPr>
        <p:spPr>
          <a:xfrm>
            <a:off x="-144858" y="4609586"/>
            <a:ext cx="158817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Bio.tools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8" name="Google Shape;1088;p41"/>
          <p:cNvSpPr txBox="1"/>
          <p:nvPr/>
        </p:nvSpPr>
        <p:spPr>
          <a:xfrm>
            <a:off x="2256083" y="4634406"/>
            <a:ext cx="212577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DataMed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41"/>
          <p:cNvSpPr txBox="1"/>
          <p:nvPr/>
        </p:nvSpPr>
        <p:spPr>
          <a:xfrm>
            <a:off x="6938004" y="1371885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0" name="Google Shape;1090;p41"/>
          <p:cNvSpPr txBox="1"/>
          <p:nvPr/>
        </p:nvSpPr>
        <p:spPr>
          <a:xfrm>
            <a:off x="3395622" y="5019957"/>
            <a:ext cx="140821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i="1" sz="20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54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SOA</a:t>
            </a:r>
            <a:br>
              <a:rPr b="1" i="0" lang="en-GB" sz="54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1" i="0" lang="en-GB" sz="36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Service Oriented Architecture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42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54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Bioschemas</a:t>
            </a:r>
            <a:br>
              <a:rPr b="1" i="0" lang="en-GB" sz="54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1" i="0" lang="en-GB" sz="54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for Beacon discovery</a:t>
            </a:r>
            <a:endParaRPr b="1" i="0" sz="3600" u="none" cap="none" strike="noStrike">
              <a:solidFill>
                <a:srgbClr val="172C4B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43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Bioschemas beacon project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101" name="Google Shape;1101;p43"/>
          <p:cNvSpPr txBox="1"/>
          <p:nvPr>
            <p:ph idx="1" type="body"/>
          </p:nvPr>
        </p:nvSpPr>
        <p:spPr>
          <a:xfrm>
            <a:off x="533400" y="1525588"/>
            <a:ext cx="81534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Problem</a:t>
            </a:r>
            <a:endParaRPr b="1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At the moment the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registration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of a Beacon service in the Beacon Registry is done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manually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and needs to be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updated manually 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if the beacon service changes 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Objectives</a:t>
            </a:r>
            <a:endParaRPr b="1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Expose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Beacon service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metadata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in its default home page with Bioschemas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Automate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the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ingestion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of the beacon service metadata into a beacon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registry</a:t>
            </a:r>
            <a:endParaRPr b="1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44"/>
          <p:cNvSpPr/>
          <p:nvPr/>
        </p:nvSpPr>
        <p:spPr>
          <a:xfrm>
            <a:off x="0" y="5551204"/>
            <a:ext cx="9144000" cy="130679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p44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Registry updated via schema.org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1108" name="Google Shape;1108;p44"/>
          <p:cNvGrpSpPr/>
          <p:nvPr/>
        </p:nvGrpSpPr>
        <p:grpSpPr>
          <a:xfrm>
            <a:off x="251520" y="2193392"/>
            <a:ext cx="2528310" cy="3307808"/>
            <a:chOff x="251520" y="1761345"/>
            <a:chExt cx="1997488" cy="2613329"/>
          </a:xfrm>
        </p:grpSpPr>
        <p:sp>
          <p:nvSpPr>
            <p:cNvPr id="1109" name="Google Shape;1109;p44"/>
            <p:cNvSpPr/>
            <p:nvPr/>
          </p:nvSpPr>
          <p:spPr>
            <a:xfrm>
              <a:off x="251520" y="1761345"/>
              <a:ext cx="1997488" cy="2054065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F0B57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t/>
              </a:r>
              <a:endPara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10" name="Google Shape;1110;p44"/>
            <p:cNvGrpSpPr/>
            <p:nvPr/>
          </p:nvGrpSpPr>
          <p:grpSpPr>
            <a:xfrm>
              <a:off x="775207" y="1891823"/>
              <a:ext cx="920050" cy="1725232"/>
              <a:chOff x="633399" y="2765590"/>
              <a:chExt cx="696511" cy="1306061"/>
            </a:xfrm>
          </p:grpSpPr>
          <p:pic>
            <p:nvPicPr>
              <p:cNvPr id="1111" name="Google Shape;1111;p4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759275" y="2765590"/>
                <a:ext cx="376826" cy="93768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12" name="Google Shape;1112;p44"/>
              <p:cNvSpPr txBox="1"/>
              <p:nvPr/>
            </p:nvSpPr>
            <p:spPr>
              <a:xfrm>
                <a:off x="633399" y="3648268"/>
                <a:ext cx="696511" cy="423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BEACON</a:t>
                </a:r>
                <a:endParaRPr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Service A</a:t>
                </a:r>
                <a:endParaRPr/>
              </a:p>
            </p:txBody>
          </p:sp>
        </p:grpSp>
        <p:sp>
          <p:nvSpPr>
            <p:cNvPr id="1113" name="Google Shape;1113;p44"/>
            <p:cNvSpPr txBox="1"/>
            <p:nvPr/>
          </p:nvSpPr>
          <p:spPr>
            <a:xfrm>
              <a:off x="599299" y="3815410"/>
              <a:ext cx="1340158" cy="5592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0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Server</a:t>
              </a:r>
              <a:endParaRPr sz="40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44"/>
          <p:cNvSpPr/>
          <p:nvPr/>
        </p:nvSpPr>
        <p:spPr>
          <a:xfrm>
            <a:off x="3560404" y="4667536"/>
            <a:ext cx="3230630" cy="484436"/>
          </a:xfrm>
          <a:prstGeom prst="leftBracket">
            <a:avLst>
              <a:gd fmla="val 45334" name="adj"/>
            </a:avLst>
          </a:prstGeom>
          <a:noFill/>
          <a:ln cap="flat" cmpd="sng" w="20320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5" name="Google Shape;1115;p44"/>
          <p:cNvGrpSpPr/>
          <p:nvPr/>
        </p:nvGrpSpPr>
        <p:grpSpPr>
          <a:xfrm>
            <a:off x="6804248" y="4194369"/>
            <a:ext cx="1593704" cy="2546999"/>
            <a:chOff x="6796595" y="3373054"/>
            <a:chExt cx="893027" cy="1427202"/>
          </a:xfrm>
        </p:grpSpPr>
        <p:sp>
          <p:nvSpPr>
            <p:cNvPr id="1116" name="Google Shape;1116;p44"/>
            <p:cNvSpPr txBox="1"/>
            <p:nvPr/>
          </p:nvSpPr>
          <p:spPr>
            <a:xfrm>
              <a:off x="6796595" y="4489825"/>
              <a:ext cx="893027" cy="3104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0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Registry</a:t>
              </a:r>
              <a:endParaRPr sz="30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17" name="Google Shape;1117;p44"/>
            <p:cNvGrpSpPr/>
            <p:nvPr/>
          </p:nvGrpSpPr>
          <p:grpSpPr>
            <a:xfrm>
              <a:off x="6854128" y="3373054"/>
              <a:ext cx="831064" cy="1108030"/>
              <a:chOff x="9468519" y="-3467"/>
              <a:chExt cx="3384667" cy="4512666"/>
            </a:xfrm>
          </p:grpSpPr>
          <p:grpSp>
            <p:nvGrpSpPr>
              <p:cNvPr id="1118" name="Google Shape;1118;p44"/>
              <p:cNvGrpSpPr/>
              <p:nvPr/>
            </p:nvGrpSpPr>
            <p:grpSpPr>
              <a:xfrm>
                <a:off x="9468519" y="-3467"/>
                <a:ext cx="3384667" cy="4512666"/>
                <a:chOff x="1115573" y="1772747"/>
                <a:chExt cx="3168571" cy="4224551"/>
              </a:xfrm>
            </p:grpSpPr>
            <p:grpSp>
              <p:nvGrpSpPr>
                <p:cNvPr id="1119" name="Google Shape;1119;p44"/>
                <p:cNvGrpSpPr/>
                <p:nvPr/>
              </p:nvGrpSpPr>
              <p:grpSpPr>
                <a:xfrm>
                  <a:off x="1115573" y="1772747"/>
                  <a:ext cx="3168571" cy="4224551"/>
                  <a:chOff x="1115616" y="1772816"/>
                  <a:chExt cx="1512300" cy="2016300"/>
                </a:xfrm>
              </p:grpSpPr>
              <p:sp>
                <p:nvSpPr>
                  <p:cNvPr id="1120" name="Google Shape;1120;p44"/>
                  <p:cNvSpPr/>
                  <p:nvPr/>
                </p:nvSpPr>
                <p:spPr>
                  <a:xfrm>
                    <a:off x="1115616" y="1772816"/>
                    <a:ext cx="1512300" cy="2016300"/>
                  </a:xfrm>
                  <a:prstGeom prst="rect">
                    <a:avLst/>
                  </a:prstGeom>
                  <a:solidFill>
                    <a:schemeClr val="lt1"/>
                  </a:solidFill>
                  <a:ln cap="flat" cmpd="sng" w="9525">
                    <a:solidFill>
                      <a:srgbClr val="7F7F7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21" name="Google Shape;1121;p44"/>
                  <p:cNvSpPr/>
                  <p:nvPr/>
                </p:nvSpPr>
                <p:spPr>
                  <a:xfrm>
                    <a:off x="1115616" y="1772816"/>
                    <a:ext cx="1512300" cy="224099"/>
                  </a:xfrm>
                  <a:prstGeom prst="rect">
                    <a:avLst/>
                  </a:prstGeom>
                  <a:solidFill>
                    <a:srgbClr val="A5A5A5"/>
                  </a:solidFill>
                  <a:ln cap="flat" cmpd="sng" w="9525">
                    <a:solidFill>
                      <a:srgbClr val="7F7F7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22" name="Google Shape;1122;p44"/>
                  <p:cNvSpPr/>
                  <p:nvPr/>
                </p:nvSpPr>
                <p:spPr>
                  <a:xfrm>
                    <a:off x="1368636" y="1844825"/>
                    <a:ext cx="1087199" cy="720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23" name="Google Shape;1123;p44"/>
                  <p:cNvSpPr/>
                  <p:nvPr/>
                </p:nvSpPr>
                <p:spPr>
                  <a:xfrm rot="5400000">
                    <a:off x="2512350" y="1844824"/>
                    <a:ext cx="72000" cy="720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124" name="Google Shape;1124;p44"/>
                <p:cNvSpPr/>
                <p:nvPr/>
              </p:nvSpPr>
              <p:spPr>
                <a:xfrm>
                  <a:off x="1434912" y="1924648"/>
                  <a:ext cx="144000" cy="150899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25" name="Google Shape;1125;p44"/>
                <p:cNvSpPr/>
                <p:nvPr/>
              </p:nvSpPr>
              <p:spPr>
                <a:xfrm>
                  <a:off x="1230612" y="1925608"/>
                  <a:ext cx="144000" cy="150899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126" name="Google Shape;1126;p44"/>
              <p:cNvGrpSpPr/>
              <p:nvPr/>
            </p:nvGrpSpPr>
            <p:grpSpPr>
              <a:xfrm>
                <a:off x="9756575" y="836711"/>
                <a:ext cx="2808300" cy="3384300"/>
                <a:chOff x="4283967" y="2564903"/>
                <a:chExt cx="2808300" cy="3384300"/>
              </a:xfrm>
            </p:grpSpPr>
            <p:sp>
              <p:nvSpPr>
                <p:cNvPr id="1127" name="Google Shape;1127;p44"/>
                <p:cNvSpPr/>
                <p:nvPr/>
              </p:nvSpPr>
              <p:spPr>
                <a:xfrm>
                  <a:off x="4283967" y="2564903"/>
                  <a:ext cx="2808300" cy="3384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BFBFB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28" name="Google Shape;1128;p44"/>
                <p:cNvSpPr/>
                <p:nvPr/>
              </p:nvSpPr>
              <p:spPr>
                <a:xfrm>
                  <a:off x="4499992" y="2780927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29" name="Google Shape;1129;p44"/>
                <p:cNvSpPr/>
                <p:nvPr/>
              </p:nvSpPr>
              <p:spPr>
                <a:xfrm>
                  <a:off x="4499992" y="3212975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30" name="Google Shape;1130;p44"/>
                <p:cNvSpPr/>
                <p:nvPr/>
              </p:nvSpPr>
              <p:spPr>
                <a:xfrm>
                  <a:off x="4499992" y="3645023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31" name="Google Shape;1131;p44"/>
                <p:cNvSpPr/>
                <p:nvPr/>
              </p:nvSpPr>
              <p:spPr>
                <a:xfrm>
                  <a:off x="4499992" y="4077071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32" name="Google Shape;1132;p44"/>
                <p:cNvSpPr/>
                <p:nvPr/>
              </p:nvSpPr>
              <p:spPr>
                <a:xfrm>
                  <a:off x="4499992" y="4509119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33" name="Google Shape;1133;p44"/>
                <p:cNvSpPr/>
                <p:nvPr/>
              </p:nvSpPr>
              <p:spPr>
                <a:xfrm>
                  <a:off x="4499992" y="4509119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34" name="Google Shape;1134;p44"/>
                <p:cNvSpPr/>
                <p:nvPr/>
              </p:nvSpPr>
              <p:spPr>
                <a:xfrm>
                  <a:off x="4499992" y="4941167"/>
                  <a:ext cx="2376300" cy="14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1135" name="Google Shape;1135;p44"/>
                <p:cNvGrpSpPr/>
                <p:nvPr/>
              </p:nvGrpSpPr>
              <p:grpSpPr>
                <a:xfrm>
                  <a:off x="5580111" y="5517231"/>
                  <a:ext cx="1264588" cy="165258"/>
                  <a:chOff x="5637850" y="1626750"/>
                  <a:chExt cx="1264588" cy="165258"/>
                </a:xfrm>
              </p:grpSpPr>
              <p:sp>
                <p:nvSpPr>
                  <p:cNvPr id="1136" name="Google Shape;1136;p44"/>
                  <p:cNvSpPr/>
                  <p:nvPr/>
                </p:nvSpPr>
                <p:spPr>
                  <a:xfrm rot="5400000">
                    <a:off x="6741338" y="1626750"/>
                    <a:ext cx="161100" cy="1611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7" name="Google Shape;1137;p44"/>
                  <p:cNvSpPr/>
                  <p:nvPr/>
                </p:nvSpPr>
                <p:spPr>
                  <a:xfrm>
                    <a:off x="6518421" y="1627774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8" name="Google Shape;1138;p44"/>
                  <p:cNvSpPr/>
                  <p:nvPr/>
                </p:nvSpPr>
                <p:spPr>
                  <a:xfrm>
                    <a:off x="6300192" y="1628800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9" name="Google Shape;1139;p44"/>
                  <p:cNvSpPr/>
                  <p:nvPr/>
                </p:nvSpPr>
                <p:spPr>
                  <a:xfrm rot="-5400000">
                    <a:off x="5637850" y="1630908"/>
                    <a:ext cx="161100" cy="1611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0" name="Google Shape;1140;p44"/>
                  <p:cNvSpPr/>
                  <p:nvPr/>
                </p:nvSpPr>
                <p:spPr>
                  <a:xfrm rot="10800000">
                    <a:off x="5867967" y="1629884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1" name="Google Shape;1141;p44"/>
                  <p:cNvSpPr/>
                  <p:nvPr/>
                </p:nvSpPr>
                <p:spPr>
                  <a:xfrm rot="10800000">
                    <a:off x="6086196" y="1628858"/>
                    <a:ext cx="153900" cy="161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  <p:grpSp>
        <p:nvGrpSpPr>
          <p:cNvPr id="1142" name="Google Shape;1142;p44"/>
          <p:cNvGrpSpPr/>
          <p:nvPr/>
        </p:nvGrpSpPr>
        <p:grpSpPr>
          <a:xfrm>
            <a:off x="4177426" y="5157192"/>
            <a:ext cx="2780386" cy="1738632"/>
            <a:chOff x="5862564" y="4989943"/>
            <a:chExt cx="2780386" cy="1738632"/>
          </a:xfrm>
        </p:grpSpPr>
        <p:sp>
          <p:nvSpPr>
            <p:cNvPr id="1143" name="Google Shape;1143;p44"/>
            <p:cNvSpPr txBox="1"/>
            <p:nvPr/>
          </p:nvSpPr>
          <p:spPr>
            <a:xfrm>
              <a:off x="5862564" y="5793498"/>
              <a:ext cx="2780386" cy="9350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Service metadata </a:t>
              </a:r>
              <a:endParaRPr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44" name="Google Shape;1144;p44"/>
            <p:cNvGrpSpPr/>
            <p:nvPr/>
          </p:nvGrpSpPr>
          <p:grpSpPr>
            <a:xfrm>
              <a:off x="6989272" y="4989943"/>
              <a:ext cx="583817" cy="774468"/>
              <a:chOff x="1323222" y="5554002"/>
              <a:chExt cx="641866" cy="583273"/>
            </a:xfrm>
          </p:grpSpPr>
          <p:sp>
            <p:nvSpPr>
              <p:cNvPr id="1145" name="Google Shape;1145;p44"/>
              <p:cNvSpPr/>
              <p:nvPr/>
            </p:nvSpPr>
            <p:spPr>
              <a:xfrm>
                <a:off x="1323222" y="5554002"/>
                <a:ext cx="641866" cy="583273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44"/>
              <p:cNvSpPr/>
              <p:nvPr/>
            </p:nvSpPr>
            <p:spPr>
              <a:xfrm>
                <a:off x="1403457" y="5622462"/>
                <a:ext cx="481400" cy="4655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44"/>
              <p:cNvSpPr/>
              <p:nvPr/>
            </p:nvSpPr>
            <p:spPr>
              <a:xfrm>
                <a:off x="1403457" y="5690920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44"/>
              <p:cNvSpPr/>
              <p:nvPr/>
            </p:nvSpPr>
            <p:spPr>
              <a:xfrm>
                <a:off x="1403457" y="5734734"/>
                <a:ext cx="481400" cy="2464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44"/>
              <p:cNvSpPr/>
              <p:nvPr/>
            </p:nvSpPr>
            <p:spPr>
              <a:xfrm>
                <a:off x="1403457" y="5781287"/>
                <a:ext cx="481400" cy="246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44"/>
              <p:cNvSpPr/>
              <p:nvPr/>
            </p:nvSpPr>
            <p:spPr>
              <a:xfrm>
                <a:off x="1403457" y="5833315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44"/>
              <p:cNvSpPr/>
              <p:nvPr/>
            </p:nvSpPr>
            <p:spPr>
              <a:xfrm>
                <a:off x="1403457" y="5877129"/>
                <a:ext cx="481400" cy="2464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44"/>
              <p:cNvSpPr/>
              <p:nvPr/>
            </p:nvSpPr>
            <p:spPr>
              <a:xfrm>
                <a:off x="1403457" y="5923682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44"/>
              <p:cNvSpPr/>
              <p:nvPr/>
            </p:nvSpPr>
            <p:spPr>
              <a:xfrm>
                <a:off x="1403457" y="5970234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44"/>
              <p:cNvSpPr/>
              <p:nvPr/>
            </p:nvSpPr>
            <p:spPr>
              <a:xfrm>
                <a:off x="1403457" y="6019524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44"/>
              <p:cNvSpPr/>
              <p:nvPr/>
            </p:nvSpPr>
            <p:spPr>
              <a:xfrm>
                <a:off x="1403457" y="6066077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156" name="Google Shape;1156;p44"/>
          <p:cNvPicPr preferRelativeResize="0"/>
          <p:nvPr/>
        </p:nvPicPr>
        <p:blipFill rotWithShape="1">
          <a:blip r:embed="rId4">
            <a:alphaModFix/>
          </a:blip>
          <a:srcRect b="10176" l="4694" r="4775" t="9414"/>
          <a:stretch/>
        </p:blipFill>
        <p:spPr>
          <a:xfrm>
            <a:off x="2592955" y="4480563"/>
            <a:ext cx="835747" cy="74233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157" name="Google Shape;1157;p44"/>
          <p:cNvSpPr txBox="1"/>
          <p:nvPr/>
        </p:nvSpPr>
        <p:spPr>
          <a:xfrm>
            <a:off x="2772594" y="5199583"/>
            <a:ext cx="158338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 page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8" name="Google Shape;1158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27784" y="1712289"/>
            <a:ext cx="894403" cy="894403"/>
          </a:xfrm>
          <a:prstGeom prst="rect">
            <a:avLst/>
          </a:prstGeom>
          <a:noFill/>
          <a:ln>
            <a:noFill/>
          </a:ln>
        </p:spPr>
      </p:pic>
      <p:sp>
        <p:nvSpPr>
          <p:cNvPr id="1159" name="Google Shape;1159;p44"/>
          <p:cNvSpPr txBox="1"/>
          <p:nvPr/>
        </p:nvSpPr>
        <p:spPr>
          <a:xfrm>
            <a:off x="2808213" y="1268760"/>
            <a:ext cx="652607" cy="4878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API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06b60658-cca9-11e5-95f7-ff9b26090a4b.png" id="1160" name="Google Shape;1160;p44"/>
          <p:cNvPicPr preferRelativeResize="0"/>
          <p:nvPr/>
        </p:nvPicPr>
        <p:blipFill rotWithShape="1">
          <a:blip r:embed="rId6">
            <a:alphaModFix/>
          </a:blip>
          <a:srcRect b="0" l="0" r="80471" t="0"/>
          <a:stretch/>
        </p:blipFill>
        <p:spPr>
          <a:xfrm>
            <a:off x="3188406" y="4233456"/>
            <a:ext cx="506927" cy="5275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1" name="Google Shape;1161;p44"/>
          <p:cNvGrpSpPr/>
          <p:nvPr/>
        </p:nvGrpSpPr>
        <p:grpSpPr>
          <a:xfrm>
            <a:off x="6908207" y="1318457"/>
            <a:ext cx="1480581" cy="2581936"/>
            <a:chOff x="9965026" y="474384"/>
            <a:chExt cx="1140527" cy="1988927"/>
          </a:xfrm>
        </p:grpSpPr>
        <p:sp>
          <p:nvSpPr>
            <p:cNvPr id="1162" name="Google Shape;1162;p44"/>
            <p:cNvSpPr txBox="1"/>
            <p:nvPr/>
          </p:nvSpPr>
          <p:spPr>
            <a:xfrm>
              <a:off x="10096365" y="2036553"/>
              <a:ext cx="897970" cy="4267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30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Client</a:t>
              </a:r>
              <a:endParaRPr sz="30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63" name="Google Shape;1163;p44"/>
            <p:cNvGrpSpPr/>
            <p:nvPr/>
          </p:nvGrpSpPr>
          <p:grpSpPr>
            <a:xfrm>
              <a:off x="9965026" y="474384"/>
              <a:ext cx="1140527" cy="1520627"/>
              <a:chOff x="2077545" y="1407481"/>
              <a:chExt cx="831064" cy="1108030"/>
            </a:xfrm>
          </p:grpSpPr>
          <p:grpSp>
            <p:nvGrpSpPr>
              <p:cNvPr id="1164" name="Google Shape;1164;p44"/>
              <p:cNvGrpSpPr/>
              <p:nvPr/>
            </p:nvGrpSpPr>
            <p:grpSpPr>
              <a:xfrm>
                <a:off x="2077545" y="1407481"/>
                <a:ext cx="831064" cy="1108030"/>
                <a:chOff x="1115573" y="1772747"/>
                <a:chExt cx="3168571" cy="4224551"/>
              </a:xfrm>
            </p:grpSpPr>
            <p:grpSp>
              <p:nvGrpSpPr>
                <p:cNvPr id="1165" name="Google Shape;1165;p44"/>
                <p:cNvGrpSpPr/>
                <p:nvPr/>
              </p:nvGrpSpPr>
              <p:grpSpPr>
                <a:xfrm>
                  <a:off x="1115573" y="1772747"/>
                  <a:ext cx="3168571" cy="4224551"/>
                  <a:chOff x="1115616" y="1772816"/>
                  <a:chExt cx="1512300" cy="2016300"/>
                </a:xfrm>
              </p:grpSpPr>
              <p:sp>
                <p:nvSpPr>
                  <p:cNvPr id="1166" name="Google Shape;1166;p44"/>
                  <p:cNvSpPr/>
                  <p:nvPr/>
                </p:nvSpPr>
                <p:spPr>
                  <a:xfrm>
                    <a:off x="1115616" y="1772816"/>
                    <a:ext cx="1512300" cy="2016300"/>
                  </a:xfrm>
                  <a:prstGeom prst="rect">
                    <a:avLst/>
                  </a:prstGeom>
                  <a:solidFill>
                    <a:schemeClr val="lt1"/>
                  </a:solidFill>
                  <a:ln cap="flat" cmpd="sng" w="9525">
                    <a:solidFill>
                      <a:srgbClr val="7F7F7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7" name="Google Shape;1167;p44"/>
                  <p:cNvSpPr/>
                  <p:nvPr/>
                </p:nvSpPr>
                <p:spPr>
                  <a:xfrm>
                    <a:off x="1115616" y="1772816"/>
                    <a:ext cx="1512300" cy="224099"/>
                  </a:xfrm>
                  <a:prstGeom prst="rect">
                    <a:avLst/>
                  </a:prstGeom>
                  <a:solidFill>
                    <a:srgbClr val="A5A5A5"/>
                  </a:solidFill>
                  <a:ln cap="flat" cmpd="sng" w="9525">
                    <a:solidFill>
                      <a:srgbClr val="7F7F7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8" name="Google Shape;1168;p44"/>
                  <p:cNvSpPr/>
                  <p:nvPr/>
                </p:nvSpPr>
                <p:spPr>
                  <a:xfrm>
                    <a:off x="1368636" y="1844825"/>
                    <a:ext cx="1087199" cy="720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9" name="Google Shape;1169;p44"/>
                  <p:cNvSpPr/>
                  <p:nvPr/>
                </p:nvSpPr>
                <p:spPr>
                  <a:xfrm rot="5400000">
                    <a:off x="2512350" y="1844824"/>
                    <a:ext cx="72000" cy="72000"/>
                  </a:xfrm>
                  <a:prstGeom prst="triangle">
                    <a:avLst>
                      <a:gd fmla="val 50000" name="adj"/>
                    </a:avLst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400"/>
                      <a:buFont typeface="Arial"/>
                      <a:buNone/>
                    </a:pPr>
                    <a:r>
                      <a:t/>
                    </a:r>
                    <a:endParaRPr b="0" i="0" sz="2400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170" name="Google Shape;1170;p44"/>
                <p:cNvSpPr/>
                <p:nvPr/>
              </p:nvSpPr>
              <p:spPr>
                <a:xfrm>
                  <a:off x="1434912" y="1924648"/>
                  <a:ext cx="144000" cy="150899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71" name="Google Shape;1171;p44"/>
                <p:cNvSpPr/>
                <p:nvPr/>
              </p:nvSpPr>
              <p:spPr>
                <a:xfrm>
                  <a:off x="1230612" y="1925608"/>
                  <a:ext cx="144000" cy="150899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172" name="Google Shape;1172;p44"/>
              <p:cNvSpPr/>
              <p:nvPr/>
            </p:nvSpPr>
            <p:spPr>
              <a:xfrm>
                <a:off x="2148274" y="1613776"/>
                <a:ext cx="689544" cy="830974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44"/>
              <p:cNvSpPr/>
              <p:nvPr/>
            </p:nvSpPr>
            <p:spPr>
              <a:xfrm>
                <a:off x="2201316" y="1666818"/>
                <a:ext cx="138436" cy="457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44"/>
              <p:cNvSpPr/>
              <p:nvPr/>
            </p:nvSpPr>
            <p:spPr>
              <a:xfrm>
                <a:off x="2201316" y="1772902"/>
                <a:ext cx="138436" cy="457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44"/>
              <p:cNvSpPr/>
              <p:nvPr/>
            </p:nvSpPr>
            <p:spPr>
              <a:xfrm>
                <a:off x="2201316" y="1878986"/>
                <a:ext cx="138436" cy="457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44"/>
              <p:cNvSpPr/>
              <p:nvPr/>
            </p:nvSpPr>
            <p:spPr>
              <a:xfrm>
                <a:off x="2201316" y="1985071"/>
                <a:ext cx="138436" cy="457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44"/>
              <p:cNvSpPr/>
              <p:nvPr/>
            </p:nvSpPr>
            <p:spPr>
              <a:xfrm>
                <a:off x="2201316" y="2091155"/>
                <a:ext cx="138436" cy="457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44"/>
              <p:cNvSpPr/>
              <p:nvPr/>
            </p:nvSpPr>
            <p:spPr>
              <a:xfrm>
                <a:off x="2201316" y="2197239"/>
                <a:ext cx="138436" cy="457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44"/>
              <p:cNvSpPr/>
              <p:nvPr/>
            </p:nvSpPr>
            <p:spPr>
              <a:xfrm>
                <a:off x="2199071" y="2313523"/>
                <a:ext cx="138436" cy="457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44"/>
              <p:cNvSpPr/>
              <p:nvPr/>
            </p:nvSpPr>
            <p:spPr>
              <a:xfrm>
                <a:off x="2415588" y="1665824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44"/>
              <p:cNvSpPr/>
              <p:nvPr/>
            </p:nvSpPr>
            <p:spPr>
              <a:xfrm>
                <a:off x="2415588" y="1771908"/>
                <a:ext cx="77962" cy="4571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44"/>
              <p:cNvSpPr/>
              <p:nvPr/>
            </p:nvSpPr>
            <p:spPr>
              <a:xfrm>
                <a:off x="2415588" y="1877992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44"/>
              <p:cNvSpPr/>
              <p:nvPr/>
            </p:nvSpPr>
            <p:spPr>
              <a:xfrm>
                <a:off x="2415588" y="1984077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44"/>
              <p:cNvSpPr/>
              <p:nvPr/>
            </p:nvSpPr>
            <p:spPr>
              <a:xfrm>
                <a:off x="2415588" y="2090161"/>
                <a:ext cx="77962" cy="4571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44"/>
              <p:cNvSpPr/>
              <p:nvPr/>
            </p:nvSpPr>
            <p:spPr>
              <a:xfrm>
                <a:off x="2415588" y="2196245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44"/>
              <p:cNvSpPr/>
              <p:nvPr/>
            </p:nvSpPr>
            <p:spPr>
              <a:xfrm>
                <a:off x="2411760" y="2312529"/>
                <a:ext cx="77962" cy="45719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44"/>
              <p:cNvSpPr/>
              <p:nvPr/>
            </p:nvSpPr>
            <p:spPr>
              <a:xfrm>
                <a:off x="2567215" y="1665824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44"/>
              <p:cNvSpPr/>
              <p:nvPr/>
            </p:nvSpPr>
            <p:spPr>
              <a:xfrm>
                <a:off x="2567215" y="1771908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44"/>
              <p:cNvSpPr/>
              <p:nvPr/>
            </p:nvSpPr>
            <p:spPr>
              <a:xfrm>
                <a:off x="2567215" y="1877992"/>
                <a:ext cx="77962" cy="4571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44"/>
              <p:cNvSpPr/>
              <p:nvPr/>
            </p:nvSpPr>
            <p:spPr>
              <a:xfrm>
                <a:off x="2567215" y="1984077"/>
                <a:ext cx="77962" cy="45719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44"/>
              <p:cNvSpPr/>
              <p:nvPr/>
            </p:nvSpPr>
            <p:spPr>
              <a:xfrm>
                <a:off x="2567215" y="2090161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44"/>
              <p:cNvSpPr/>
              <p:nvPr/>
            </p:nvSpPr>
            <p:spPr>
              <a:xfrm>
                <a:off x="2567215" y="2196245"/>
                <a:ext cx="77962" cy="4571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44"/>
              <p:cNvSpPr/>
              <p:nvPr/>
            </p:nvSpPr>
            <p:spPr>
              <a:xfrm>
                <a:off x="2563387" y="2312529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44"/>
              <p:cNvSpPr/>
              <p:nvPr/>
            </p:nvSpPr>
            <p:spPr>
              <a:xfrm>
                <a:off x="2724892" y="1665824"/>
                <a:ext cx="77962" cy="4571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44"/>
              <p:cNvSpPr/>
              <p:nvPr/>
            </p:nvSpPr>
            <p:spPr>
              <a:xfrm>
                <a:off x="2724892" y="1771908"/>
                <a:ext cx="77962" cy="45719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44"/>
              <p:cNvSpPr/>
              <p:nvPr/>
            </p:nvSpPr>
            <p:spPr>
              <a:xfrm>
                <a:off x="2724892" y="1877992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44"/>
              <p:cNvSpPr/>
              <p:nvPr/>
            </p:nvSpPr>
            <p:spPr>
              <a:xfrm>
                <a:off x="2724892" y="1984077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44"/>
              <p:cNvSpPr/>
              <p:nvPr/>
            </p:nvSpPr>
            <p:spPr>
              <a:xfrm>
                <a:off x="2724892" y="2090161"/>
                <a:ext cx="77962" cy="45719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44"/>
              <p:cNvSpPr/>
              <p:nvPr/>
            </p:nvSpPr>
            <p:spPr>
              <a:xfrm>
                <a:off x="2724892" y="2196245"/>
                <a:ext cx="77962" cy="4571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44"/>
              <p:cNvSpPr/>
              <p:nvPr/>
            </p:nvSpPr>
            <p:spPr>
              <a:xfrm>
                <a:off x="2721064" y="2312529"/>
                <a:ext cx="77962" cy="4571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01" name="Google Shape;1201;p44"/>
          <p:cNvSpPr/>
          <p:nvPr/>
        </p:nvSpPr>
        <p:spPr>
          <a:xfrm>
            <a:off x="3616684" y="1934208"/>
            <a:ext cx="3230630" cy="484436"/>
          </a:xfrm>
          <a:prstGeom prst="leftBracket">
            <a:avLst>
              <a:gd fmla="val 45334" name="adj"/>
            </a:avLst>
          </a:prstGeom>
          <a:noFill/>
          <a:ln cap="flat" cmpd="sng" w="20320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2" name="Google Shape;1202;p44"/>
          <p:cNvGrpSpPr/>
          <p:nvPr/>
        </p:nvGrpSpPr>
        <p:grpSpPr>
          <a:xfrm>
            <a:off x="4163098" y="2396650"/>
            <a:ext cx="2780386" cy="1203665"/>
            <a:chOff x="5862564" y="4989943"/>
            <a:chExt cx="2780386" cy="1203665"/>
          </a:xfrm>
        </p:grpSpPr>
        <p:sp>
          <p:nvSpPr>
            <p:cNvPr id="1203" name="Google Shape;1203;p44"/>
            <p:cNvSpPr txBox="1"/>
            <p:nvPr/>
          </p:nvSpPr>
          <p:spPr>
            <a:xfrm>
              <a:off x="5862564" y="5793498"/>
              <a:ext cx="2780386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Genomics data</a:t>
              </a:r>
              <a:endParaRPr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04" name="Google Shape;1204;p44"/>
            <p:cNvGrpSpPr/>
            <p:nvPr/>
          </p:nvGrpSpPr>
          <p:grpSpPr>
            <a:xfrm>
              <a:off x="6989272" y="4989943"/>
              <a:ext cx="583817" cy="774468"/>
              <a:chOff x="1323222" y="5554002"/>
              <a:chExt cx="641866" cy="583273"/>
            </a:xfrm>
          </p:grpSpPr>
          <p:sp>
            <p:nvSpPr>
              <p:cNvPr id="1205" name="Google Shape;1205;p44"/>
              <p:cNvSpPr/>
              <p:nvPr/>
            </p:nvSpPr>
            <p:spPr>
              <a:xfrm>
                <a:off x="1323222" y="5554002"/>
                <a:ext cx="641866" cy="583273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44"/>
              <p:cNvSpPr/>
              <p:nvPr/>
            </p:nvSpPr>
            <p:spPr>
              <a:xfrm>
                <a:off x="1403457" y="5622462"/>
                <a:ext cx="481400" cy="4655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44"/>
              <p:cNvSpPr/>
              <p:nvPr/>
            </p:nvSpPr>
            <p:spPr>
              <a:xfrm>
                <a:off x="1403457" y="5690920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44"/>
              <p:cNvSpPr/>
              <p:nvPr/>
            </p:nvSpPr>
            <p:spPr>
              <a:xfrm>
                <a:off x="1403457" y="5734734"/>
                <a:ext cx="481400" cy="2464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44"/>
              <p:cNvSpPr/>
              <p:nvPr/>
            </p:nvSpPr>
            <p:spPr>
              <a:xfrm>
                <a:off x="1403457" y="5781287"/>
                <a:ext cx="481400" cy="246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44"/>
              <p:cNvSpPr/>
              <p:nvPr/>
            </p:nvSpPr>
            <p:spPr>
              <a:xfrm>
                <a:off x="1403457" y="5833315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44"/>
              <p:cNvSpPr/>
              <p:nvPr/>
            </p:nvSpPr>
            <p:spPr>
              <a:xfrm>
                <a:off x="1403457" y="5877129"/>
                <a:ext cx="481400" cy="2464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44"/>
              <p:cNvSpPr/>
              <p:nvPr/>
            </p:nvSpPr>
            <p:spPr>
              <a:xfrm>
                <a:off x="1403457" y="5923682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44"/>
              <p:cNvSpPr/>
              <p:nvPr/>
            </p:nvSpPr>
            <p:spPr>
              <a:xfrm>
                <a:off x="1403457" y="5970234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44"/>
              <p:cNvSpPr/>
              <p:nvPr/>
            </p:nvSpPr>
            <p:spPr>
              <a:xfrm>
                <a:off x="1403457" y="6019524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44"/>
              <p:cNvSpPr/>
              <p:nvPr/>
            </p:nvSpPr>
            <p:spPr>
              <a:xfrm>
                <a:off x="1403457" y="6066077"/>
                <a:ext cx="481400" cy="2190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6" name="Google Shape;1216;p44"/>
          <p:cNvSpPr/>
          <p:nvPr/>
        </p:nvSpPr>
        <p:spPr>
          <a:xfrm>
            <a:off x="3482394" y="1083804"/>
            <a:ext cx="5661606" cy="2750420"/>
          </a:xfrm>
          <a:prstGeom prst="rect">
            <a:avLst/>
          </a:prstGeom>
          <a:solidFill>
            <a:schemeClr val="lt1">
              <a:alpha val="6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45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Why Schema.org for beacons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22" name="Google Shape;1222;p45"/>
          <p:cNvSpPr txBox="1"/>
          <p:nvPr>
            <p:ph idx="1" type="body"/>
          </p:nvPr>
        </p:nvSpPr>
        <p:spPr>
          <a:xfrm>
            <a:off x="533400" y="1268760"/>
            <a:ext cx="8153400" cy="46081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Char char="•"/>
            </a:pP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Good practice 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to describe structured data for web pages</a:t>
            </a:r>
            <a:endParaRPr/>
          </a:p>
          <a:p>
            <a:pPr indent="-342900" lvl="0" marL="342900" marR="0" rtl="0" algn="l">
              <a:spcBef>
                <a:spcPts val="11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Char char="•"/>
            </a:pP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More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discoverable by search engines 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(boost SEO)</a:t>
            </a:r>
            <a:endParaRPr/>
          </a:p>
          <a:p>
            <a:pPr indent="-342900" lvl="0" marL="342900" marR="0" rtl="0" algn="l">
              <a:spcBef>
                <a:spcPts val="11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Char char="•"/>
            </a:pP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Automate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metadata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collection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into registries</a:t>
            </a:r>
            <a:endParaRPr b="0" i="0" sz="2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1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Char char="•"/>
            </a:pP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Not just 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for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for machines 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but also humans</a:t>
            </a:r>
            <a:endParaRPr/>
          </a:p>
          <a:p>
            <a:pPr indent="-342900" lvl="0" marL="342900" marR="0" rtl="0" algn="l">
              <a:spcBef>
                <a:spcPts val="11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Char char="•"/>
            </a:pP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Generic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enough</a:t>
            </a:r>
            <a:endParaRPr/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Applicable to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different genomics end points</a:t>
            </a:r>
            <a:endParaRPr/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Applicable to </a:t>
            </a:r>
            <a:r>
              <a:rPr b="1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different versions</a:t>
            </a:r>
            <a:endParaRPr b="1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1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Char char="•"/>
            </a:pP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Simple adoption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,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simple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to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update</a:t>
            </a:r>
            <a:endParaRPr b="1" i="0" sz="2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1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Char char="•"/>
            </a:pP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Keep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API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as </a:t>
            </a:r>
            <a:r>
              <a:rPr b="1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simple</a:t>
            </a:r>
            <a:r>
              <a:rPr b="0" i="0" lang="en-GB" sz="2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as possible</a:t>
            </a:r>
            <a:endParaRPr/>
          </a:p>
          <a:p>
            <a:pPr indent="-215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rbe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46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77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Bioschemas Beacons Mockup</a:t>
            </a:r>
            <a:br>
              <a:rPr b="1" i="0" lang="en-GB" sz="441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1" i="0" lang="en-GB" sz="1979" u="none" cap="none" strike="noStrike">
                <a:solidFill>
                  <a:srgbClr val="753D3D"/>
                </a:solidFill>
                <a:latin typeface="Corbel"/>
                <a:ea typeface="Corbel"/>
                <a:cs typeface="Corbel"/>
                <a:sym typeface="Corbel"/>
              </a:rPr>
              <a:t>https://github.com/BioSchemas/bioschemas-beacons-mockup</a:t>
            </a:r>
            <a:br>
              <a:rPr b="1" i="0" lang="en-GB" sz="3600" u="none" cap="none" strike="noStrike">
                <a:solidFill>
                  <a:srgbClr val="753D3D"/>
                </a:solidFill>
                <a:latin typeface="Corbel"/>
                <a:ea typeface="Corbel"/>
                <a:cs typeface="Corbel"/>
                <a:sym typeface="Corbel"/>
              </a:rPr>
            </a:br>
            <a:endParaRPr b="1" i="0" sz="3600" u="none" cap="none" strike="noStrike">
              <a:solidFill>
                <a:srgbClr val="172C4B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28" name="Google Shape;1228;p46"/>
          <p:cNvSpPr/>
          <p:nvPr/>
        </p:nvSpPr>
        <p:spPr>
          <a:xfrm>
            <a:off x="7000415" y="1792147"/>
            <a:ext cx="214358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Guillermo J Calderón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9" name="Google Shape;1229;p46"/>
          <p:cNvPicPr preferRelativeResize="0"/>
          <p:nvPr/>
        </p:nvPicPr>
        <p:blipFill rotWithShape="1">
          <a:blip r:embed="rId3">
            <a:alphaModFix/>
          </a:blip>
          <a:srcRect b="2425" l="0" r="0" t="0"/>
          <a:stretch/>
        </p:blipFill>
        <p:spPr>
          <a:xfrm>
            <a:off x="7322985" y="152084"/>
            <a:ext cx="1708530" cy="1667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4" name="Google Shape;1234;p4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353" y="23725"/>
            <a:ext cx="8407376" cy="6445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48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Beacon with schema.org markup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240" name="Google Shape;1240;p48"/>
          <p:cNvPicPr preferRelativeResize="0"/>
          <p:nvPr/>
        </p:nvPicPr>
        <p:blipFill rotWithShape="1">
          <a:blip r:embed="rId3">
            <a:alphaModFix/>
          </a:blip>
          <a:srcRect b="0" l="4429" r="2565" t="0"/>
          <a:stretch/>
        </p:blipFill>
        <p:spPr>
          <a:xfrm>
            <a:off x="0" y="1124743"/>
            <a:ext cx="9143999" cy="5262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49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Metadata integration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246" name="Google Shape;1246;p4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811" l="9494" r="11176" t="23810"/>
          <a:stretch/>
        </p:blipFill>
        <p:spPr>
          <a:xfrm>
            <a:off x="539552" y="980729"/>
            <a:ext cx="7776864" cy="4896544"/>
          </a:xfrm>
          <a:prstGeom prst="rect">
            <a:avLst/>
          </a:prstGeom>
          <a:noFill/>
          <a:ln>
            <a:noFill/>
          </a:ln>
        </p:spPr>
      </p:pic>
      <p:sp>
        <p:nvSpPr>
          <p:cNvPr id="1247" name="Google Shape;1247;p49"/>
          <p:cNvSpPr txBox="1"/>
          <p:nvPr/>
        </p:nvSpPr>
        <p:spPr>
          <a:xfrm>
            <a:off x="1043609" y="6112701"/>
            <a:ext cx="747174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753D3D"/>
                </a:solidFill>
                <a:latin typeface="Arial"/>
                <a:ea typeface="Arial"/>
                <a:cs typeface="Arial"/>
                <a:sym typeface="Arial"/>
              </a:rPr>
              <a:t>https://github.com/BioSchemas/bioschemas-beacons-mockup</a:t>
            </a:r>
            <a:endParaRPr b="1" sz="1600">
              <a:solidFill>
                <a:srgbClr val="753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8" name="Google Shape;1248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8552" y="6106868"/>
            <a:ext cx="762000" cy="63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50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60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Registry ideas</a:t>
            </a:r>
            <a:endParaRPr b="1" i="0" sz="4000" u="none" cap="none" strike="noStrike">
              <a:solidFill>
                <a:srgbClr val="172C4B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51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Background – Beacons registry proposal 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59" name="Google Shape;1259;p51"/>
          <p:cNvSpPr txBox="1"/>
          <p:nvPr>
            <p:ph idx="1" type="body"/>
          </p:nvPr>
        </p:nvSpPr>
        <p:spPr>
          <a:xfrm>
            <a:off x="533400" y="1525588"/>
            <a:ext cx="81534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The “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Beacon Network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” (beacon-network.org) is both a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registry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(i.e. a list of Beacons) and a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search engine 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(i.e. a way to search all of them)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It would be useful to have a registry of Beacons maintained by the Beacon Project that other organizations can use to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build new applications on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we hope that the availability of the registry inspires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new ideas 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for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new applications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, not just search (e.g. federated allele frequencies)</a:t>
            </a:r>
            <a:endParaRPr/>
          </a:p>
          <a:p>
            <a:pPr indent="-190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60" name="Google Shape;1260;p51"/>
          <p:cNvSpPr txBox="1"/>
          <p:nvPr/>
        </p:nvSpPr>
        <p:spPr>
          <a:xfrm>
            <a:off x="107504" y="6421785"/>
            <a:ext cx="7992888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https://docs.google.com/document/d/1SmB9ppa1NVM0OwDp_gKGFO2TdFQQgxoN4ZMhMPNPZLw/edit?usp=sharing</a:t>
            </a:r>
            <a:r>
              <a:rPr lang="en-GB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Service Oriented Architecture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533400" y="1138160"/>
            <a:ext cx="8153400" cy="4738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Software design methodology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Defines a federated environment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Contributes to standardization and modularization</a:t>
            </a:r>
            <a:endParaRPr/>
          </a:p>
        </p:txBody>
      </p:sp>
      <p:grpSp>
        <p:nvGrpSpPr>
          <p:cNvPr id="95" name="Google Shape;95;p16"/>
          <p:cNvGrpSpPr/>
          <p:nvPr/>
        </p:nvGrpSpPr>
        <p:grpSpPr>
          <a:xfrm>
            <a:off x="1596088" y="3271915"/>
            <a:ext cx="5306017" cy="3037405"/>
            <a:chOff x="1321680" y="2659128"/>
            <a:chExt cx="6250012" cy="3577790"/>
          </a:xfrm>
        </p:grpSpPr>
        <p:sp>
          <p:nvSpPr>
            <p:cNvPr id="96" name="Google Shape;96;p16"/>
            <p:cNvSpPr/>
            <p:nvPr/>
          </p:nvSpPr>
          <p:spPr>
            <a:xfrm>
              <a:off x="3709461" y="2659128"/>
              <a:ext cx="1552196" cy="635071"/>
            </a:xfrm>
            <a:prstGeom prst="rect">
              <a:avLst/>
            </a:prstGeom>
            <a:solidFill>
              <a:srgbClr val="42558C"/>
            </a:solidFill>
            <a:ln cap="flat" cmpd="sng" w="38100">
              <a:solidFill>
                <a:srgbClr val="2C395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GB" sz="20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Broker</a:t>
              </a:r>
              <a:endPara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5812824" y="5401792"/>
              <a:ext cx="1552196" cy="635071"/>
            </a:xfrm>
            <a:prstGeom prst="rect">
              <a:avLst/>
            </a:prstGeom>
            <a:solidFill>
              <a:srgbClr val="941100"/>
            </a:solidFill>
            <a:ln cap="flat" cmpd="sng" w="38100">
              <a:solidFill>
                <a:srgbClr val="4E292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1321680" y="5332952"/>
              <a:ext cx="1664795" cy="635071"/>
            </a:xfrm>
            <a:prstGeom prst="rect">
              <a:avLst/>
            </a:prstGeom>
            <a:solidFill>
              <a:srgbClr val="B16314"/>
            </a:solidFill>
            <a:ln cap="flat" cmpd="sng" w="38100">
              <a:solidFill>
                <a:srgbClr val="7642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GB" sz="20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Consumer</a:t>
              </a:r>
              <a:endPara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6"/>
            <p:cNvSpPr/>
            <p:nvPr/>
          </p:nvSpPr>
          <p:spPr>
            <a:xfrm>
              <a:off x="5912492" y="5502064"/>
              <a:ext cx="1552196" cy="635071"/>
            </a:xfrm>
            <a:prstGeom prst="rect">
              <a:avLst/>
            </a:prstGeom>
            <a:solidFill>
              <a:srgbClr val="941100"/>
            </a:solidFill>
            <a:ln cap="flat" cmpd="sng" w="38100">
              <a:solidFill>
                <a:srgbClr val="4E292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2999635" y="5418504"/>
              <a:ext cx="2628096" cy="466573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FFFFFF">
                    <a:alpha val="0"/>
                  </a:srgbClr>
                </a:gs>
                <a:gs pos="9000">
                  <a:srgbClr val="595959"/>
                </a:gs>
                <a:gs pos="100000">
                  <a:srgbClr val="595959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6"/>
            <p:cNvSpPr/>
            <p:nvPr/>
          </p:nvSpPr>
          <p:spPr>
            <a:xfrm rot="-2700000">
              <a:off x="1755972" y="4057662"/>
              <a:ext cx="2628096" cy="466573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FFFFFF">
                    <a:alpha val="0"/>
                  </a:srgbClr>
                </a:gs>
                <a:gs pos="7000">
                  <a:srgbClr val="595959"/>
                </a:gs>
                <a:gs pos="100000">
                  <a:srgbClr val="595959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6"/>
            <p:cNvSpPr/>
            <p:nvPr/>
          </p:nvSpPr>
          <p:spPr>
            <a:xfrm rot="-8100000">
              <a:off x="4598443" y="4057663"/>
              <a:ext cx="2628096" cy="466573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FFFFFF">
                    <a:alpha val="0"/>
                  </a:srgbClr>
                </a:gs>
                <a:gs pos="8000">
                  <a:srgbClr val="595959"/>
                </a:gs>
                <a:gs pos="100000">
                  <a:srgbClr val="595959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6"/>
            <p:cNvSpPr txBox="1"/>
            <p:nvPr/>
          </p:nvSpPr>
          <p:spPr>
            <a:xfrm>
              <a:off x="2369476" y="3775433"/>
              <a:ext cx="686731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1" lang="en-GB" sz="2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Find</a:t>
              </a:r>
              <a:endParaRPr/>
            </a:p>
          </p:txBody>
        </p:sp>
        <p:sp>
          <p:nvSpPr>
            <p:cNvPr id="104" name="Google Shape;104;p16"/>
            <p:cNvSpPr txBox="1"/>
            <p:nvPr/>
          </p:nvSpPr>
          <p:spPr>
            <a:xfrm>
              <a:off x="5996753" y="3775433"/>
              <a:ext cx="991928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1" lang="en-GB" sz="2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Publish</a:t>
              </a:r>
              <a:endParaRPr/>
            </a:p>
          </p:txBody>
        </p:sp>
        <p:sp>
          <p:nvSpPr>
            <p:cNvPr id="105" name="Google Shape;105;p16"/>
            <p:cNvSpPr txBox="1"/>
            <p:nvPr/>
          </p:nvSpPr>
          <p:spPr>
            <a:xfrm>
              <a:off x="3952699" y="5836808"/>
              <a:ext cx="873582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1" lang="en-GB" sz="2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Query</a:t>
              </a:r>
              <a:endPara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6"/>
            <p:cNvSpPr txBox="1"/>
            <p:nvPr/>
          </p:nvSpPr>
          <p:spPr>
            <a:xfrm>
              <a:off x="3861963" y="4509120"/>
              <a:ext cx="1142085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1" lang="en-GB" sz="2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Contract</a:t>
              </a:r>
              <a:endPara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6019496" y="5601847"/>
              <a:ext cx="1552196" cy="635071"/>
            </a:xfrm>
            <a:prstGeom prst="rect">
              <a:avLst/>
            </a:prstGeom>
            <a:solidFill>
              <a:srgbClr val="941100"/>
            </a:solidFill>
            <a:ln cap="flat" cmpd="sng" w="38100">
              <a:solidFill>
                <a:srgbClr val="4E292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GB" sz="20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Providers</a:t>
              </a:r>
              <a:endParaRPr/>
            </a:p>
          </p:txBody>
        </p:sp>
        <p:grpSp>
          <p:nvGrpSpPr>
            <p:cNvPr id="108" name="Google Shape;108;p16"/>
            <p:cNvGrpSpPr/>
            <p:nvPr/>
          </p:nvGrpSpPr>
          <p:grpSpPr>
            <a:xfrm>
              <a:off x="4136563" y="4954252"/>
              <a:ext cx="592886" cy="721815"/>
              <a:chOff x="4384910" y="4540317"/>
              <a:chExt cx="913737" cy="1112438"/>
            </a:xfrm>
          </p:grpSpPr>
          <p:sp>
            <p:nvSpPr>
              <p:cNvPr id="109" name="Google Shape;109;p16"/>
              <p:cNvSpPr/>
              <p:nvPr/>
            </p:nvSpPr>
            <p:spPr>
              <a:xfrm>
                <a:off x="4384910" y="4540317"/>
                <a:ext cx="913737" cy="1112438"/>
              </a:xfrm>
              <a:prstGeom prst="rect">
                <a:avLst/>
              </a:prstGeom>
              <a:solidFill>
                <a:srgbClr val="AAD95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10" name="Google Shape;110;p16"/>
              <p:cNvCxnSpPr/>
              <p:nvPr/>
            </p:nvCxnSpPr>
            <p:spPr>
              <a:xfrm>
                <a:off x="4539681" y="4725144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1" name="Google Shape;111;p16"/>
              <p:cNvCxnSpPr/>
              <p:nvPr/>
            </p:nvCxnSpPr>
            <p:spPr>
              <a:xfrm>
                <a:off x="4539681" y="4869160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2" name="Google Shape;112;p16"/>
              <p:cNvCxnSpPr/>
              <p:nvPr/>
            </p:nvCxnSpPr>
            <p:spPr>
              <a:xfrm>
                <a:off x="4539681" y="5013176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3" name="Google Shape;113;p16"/>
              <p:cNvCxnSpPr/>
              <p:nvPr/>
            </p:nvCxnSpPr>
            <p:spPr>
              <a:xfrm>
                <a:off x="4539681" y="5157192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4" name="Google Shape;114;p16"/>
              <p:cNvCxnSpPr/>
              <p:nvPr/>
            </p:nvCxnSpPr>
            <p:spPr>
              <a:xfrm>
                <a:off x="4539681" y="5301208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5" name="Google Shape;115;p16"/>
              <p:cNvCxnSpPr/>
              <p:nvPr/>
            </p:nvCxnSpPr>
            <p:spPr>
              <a:xfrm>
                <a:off x="4539681" y="5445224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52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Proposed properties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66" name="Google Shape;1266;p52"/>
          <p:cNvSpPr txBox="1"/>
          <p:nvPr>
            <p:ph idx="1" type="body"/>
          </p:nvPr>
        </p:nvSpPr>
        <p:spPr>
          <a:xfrm>
            <a:off x="533400" y="1052736"/>
            <a:ext cx="8153400" cy="55446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generalizes to other GA4GH services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decentralized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crawlable</a:t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open: while there may be multiple registries, a beacon provider should always be able to add any Beacon to the GA4GH registry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protected namespaces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private registries / subnetworks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multiple subnets (e.g. ELIXIR) with membership rules?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list of beacons with URLs and security information for the purpose of discovery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supports manually curated registries - control over members (ELIXIR use case)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supports dynamic registries, i.e. programmatic sign-up (public Beacon Network use case)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available soon (ELIXIR timelines and deliverables building on top of it)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tag-based filtering/grouping</a:t>
            </a:r>
            <a:endParaRPr/>
          </a:p>
          <a:p>
            <a:pPr indent="-342900" lvl="0" marL="342900" marR="0" rtl="0" algn="l">
              <a:spcBef>
                <a:spcPts val="6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•"/>
            </a:pPr>
            <a:r>
              <a:rPr b="0" i="0" lang="en-GB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monitoring - announcing healthy beacons, potential attacks etc.</a:t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53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Proposed technologies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72" name="Google Shape;1272;p53"/>
          <p:cNvSpPr txBox="1"/>
          <p:nvPr>
            <p:ph idx="1" type="body"/>
          </p:nvPr>
        </p:nvSpPr>
        <p:spPr>
          <a:xfrm>
            <a:off x="533400" y="1525588"/>
            <a:ext cx="81534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 list in Github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DNS / SSL model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peering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blockchain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2860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Bitcoin</a:t>
            </a:r>
            <a:endParaRPr/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sng" cap="none" strike="noStrike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3"/>
              </a:rPr>
              <a:t>IPNS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/IPFS (with link to DNS via </a:t>
            </a:r>
            <a:r>
              <a:rPr b="0" i="0" lang="en-GB" sz="2000" u="sng" cap="none" strike="noStrike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4"/>
              </a:rPr>
              <a:t>TXT</a:t>
            </a: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)</a:t>
            </a:r>
            <a:endParaRPr/>
          </a:p>
          <a:p>
            <a:pPr indent="-190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7" name="Google Shape;1277;p54"/>
          <p:cNvPicPr preferRelativeResize="0"/>
          <p:nvPr/>
        </p:nvPicPr>
        <p:blipFill rotWithShape="1">
          <a:blip r:embed="rId3">
            <a:alphaModFix/>
          </a:blip>
          <a:srcRect b="0" l="29756" r="10758" t="19231"/>
          <a:stretch/>
        </p:blipFill>
        <p:spPr>
          <a:xfrm>
            <a:off x="-4065" y="0"/>
            <a:ext cx="9148065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8" name="Google Shape;1278;p54"/>
          <p:cNvCxnSpPr/>
          <p:nvPr/>
        </p:nvCxnSpPr>
        <p:spPr>
          <a:xfrm>
            <a:off x="2195736" y="5877272"/>
            <a:ext cx="3744416" cy="0"/>
          </a:xfrm>
          <a:prstGeom prst="straightConnector1">
            <a:avLst/>
          </a:prstGeom>
          <a:solidFill>
            <a:schemeClr val="accent1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9" name="Google Shape;1279;p54"/>
          <p:cNvCxnSpPr/>
          <p:nvPr/>
        </p:nvCxnSpPr>
        <p:spPr>
          <a:xfrm>
            <a:off x="7380312" y="6381328"/>
            <a:ext cx="934071" cy="0"/>
          </a:xfrm>
          <a:prstGeom prst="straightConnector1">
            <a:avLst/>
          </a:prstGeom>
          <a:solidFill>
            <a:schemeClr val="accent1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0" name="Google Shape;1280;p54"/>
          <p:cNvCxnSpPr/>
          <p:nvPr/>
        </p:nvCxnSpPr>
        <p:spPr>
          <a:xfrm>
            <a:off x="251520" y="6633211"/>
            <a:ext cx="1008112" cy="0"/>
          </a:xfrm>
          <a:prstGeom prst="straightConnector1">
            <a:avLst/>
          </a:prstGeom>
          <a:solidFill>
            <a:schemeClr val="accent1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1" name="Google Shape;1281;p54"/>
          <p:cNvCxnSpPr/>
          <p:nvPr/>
        </p:nvCxnSpPr>
        <p:spPr>
          <a:xfrm>
            <a:off x="4139952" y="5661248"/>
            <a:ext cx="2016224" cy="0"/>
          </a:xfrm>
          <a:prstGeom prst="straightConnector1">
            <a:avLst/>
          </a:prstGeom>
          <a:solidFill>
            <a:schemeClr val="accent1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2" name="Google Shape;1282;p54"/>
          <p:cNvCxnSpPr/>
          <p:nvPr/>
        </p:nvCxnSpPr>
        <p:spPr>
          <a:xfrm>
            <a:off x="251520" y="5661248"/>
            <a:ext cx="720080" cy="0"/>
          </a:xfrm>
          <a:prstGeom prst="straightConnector1">
            <a:avLst/>
          </a:prstGeom>
          <a:solidFill>
            <a:schemeClr val="accent1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55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60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A list in GitHub</a:t>
            </a:r>
            <a:endParaRPr b="1" i="0" sz="4000" u="none" cap="none" strike="noStrike">
              <a:solidFill>
                <a:srgbClr val="172C4B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56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Registry as list in GitHub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1293" name="Google Shape;1293;p56"/>
          <p:cNvGrpSpPr/>
          <p:nvPr/>
        </p:nvGrpSpPr>
        <p:grpSpPr>
          <a:xfrm>
            <a:off x="1354126" y="1607460"/>
            <a:ext cx="1466920" cy="2439820"/>
            <a:chOff x="2312992" y="1613153"/>
            <a:chExt cx="1466920" cy="2439820"/>
          </a:xfrm>
        </p:grpSpPr>
        <p:grpSp>
          <p:nvGrpSpPr>
            <p:cNvPr id="1294" name="Google Shape;1294;p56"/>
            <p:cNvGrpSpPr/>
            <p:nvPr/>
          </p:nvGrpSpPr>
          <p:grpSpPr>
            <a:xfrm>
              <a:off x="2339752" y="2132856"/>
              <a:ext cx="1440160" cy="1920117"/>
              <a:chOff x="1115573" y="1772747"/>
              <a:chExt cx="3168571" cy="4224551"/>
            </a:xfrm>
          </p:grpSpPr>
          <p:grpSp>
            <p:nvGrpSpPr>
              <p:cNvPr id="1295" name="Google Shape;1295;p56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1296" name="Google Shape;1296;p56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7" name="Google Shape;1297;p56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8" name="Google Shape;1298;p56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9" name="Google Shape;1299;p56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300" name="Google Shape;1300;p56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" name="Google Shape;1301;p56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2" name="Google Shape;1302;p56"/>
            <p:cNvGrpSpPr/>
            <p:nvPr/>
          </p:nvGrpSpPr>
          <p:grpSpPr>
            <a:xfrm>
              <a:off x="2462318" y="2490348"/>
              <a:ext cx="1194919" cy="1440004"/>
              <a:chOff x="4283967" y="2564903"/>
              <a:chExt cx="2808300" cy="3384300"/>
            </a:xfrm>
          </p:grpSpPr>
          <p:sp>
            <p:nvSpPr>
              <p:cNvPr id="1303" name="Google Shape;1303;p56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" name="Google Shape;1304;p56"/>
              <p:cNvSpPr/>
              <p:nvPr/>
            </p:nvSpPr>
            <p:spPr>
              <a:xfrm>
                <a:off x="4499995" y="2780929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56"/>
              <p:cNvSpPr/>
              <p:nvPr/>
            </p:nvSpPr>
            <p:spPr>
              <a:xfrm>
                <a:off x="4499995" y="3212976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56"/>
              <p:cNvSpPr/>
              <p:nvPr/>
            </p:nvSpPr>
            <p:spPr>
              <a:xfrm>
                <a:off x="4499995" y="3645026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56"/>
              <p:cNvSpPr/>
              <p:nvPr/>
            </p:nvSpPr>
            <p:spPr>
              <a:xfrm>
                <a:off x="4499995" y="4077073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" name="Google Shape;1308;p56"/>
              <p:cNvSpPr/>
              <p:nvPr/>
            </p:nvSpPr>
            <p:spPr>
              <a:xfrm>
                <a:off x="4499995" y="4509121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" name="Google Shape;1309;p56"/>
              <p:cNvSpPr/>
              <p:nvPr/>
            </p:nvSpPr>
            <p:spPr>
              <a:xfrm>
                <a:off x="4499995" y="4941170"/>
                <a:ext cx="342086" cy="12843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10" name="Google Shape;1310;p56"/>
            <p:cNvSpPr txBox="1"/>
            <p:nvPr/>
          </p:nvSpPr>
          <p:spPr>
            <a:xfrm>
              <a:off x="2312992" y="1613153"/>
              <a:ext cx="1435008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Minimum</a:t>
              </a:r>
              <a:endParaRPr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1" name="Google Shape;1311;p56"/>
          <p:cNvGrpSpPr/>
          <p:nvPr/>
        </p:nvGrpSpPr>
        <p:grpSpPr>
          <a:xfrm>
            <a:off x="5508104" y="1607831"/>
            <a:ext cx="2343910" cy="2439449"/>
            <a:chOff x="4510594" y="1613153"/>
            <a:chExt cx="2343910" cy="2439449"/>
          </a:xfrm>
        </p:grpSpPr>
        <p:grpSp>
          <p:nvGrpSpPr>
            <p:cNvPr id="1312" name="Google Shape;1312;p56"/>
            <p:cNvGrpSpPr/>
            <p:nvPr/>
          </p:nvGrpSpPr>
          <p:grpSpPr>
            <a:xfrm>
              <a:off x="4928889" y="2132485"/>
              <a:ext cx="1440160" cy="1920117"/>
              <a:chOff x="1115573" y="1772747"/>
              <a:chExt cx="3168571" cy="4224551"/>
            </a:xfrm>
          </p:grpSpPr>
          <p:grpSp>
            <p:nvGrpSpPr>
              <p:cNvPr id="1313" name="Google Shape;1313;p56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1314" name="Google Shape;1314;p56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5" name="Google Shape;1315;p56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6" name="Google Shape;1316;p56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7" name="Google Shape;1317;p56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318" name="Google Shape;1318;p56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56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20" name="Google Shape;1320;p56"/>
            <p:cNvGrpSpPr/>
            <p:nvPr/>
          </p:nvGrpSpPr>
          <p:grpSpPr>
            <a:xfrm>
              <a:off x="5051455" y="2489977"/>
              <a:ext cx="1194919" cy="1440003"/>
              <a:chOff x="4283967" y="2564903"/>
              <a:chExt cx="2808300" cy="3384300"/>
            </a:xfrm>
          </p:grpSpPr>
          <p:sp>
            <p:nvSpPr>
              <p:cNvPr id="1321" name="Google Shape;1321;p56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" name="Google Shape;1322;p56"/>
              <p:cNvSpPr/>
              <p:nvPr/>
            </p:nvSpPr>
            <p:spPr>
              <a:xfrm>
                <a:off x="4499993" y="2780927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" name="Google Shape;1323;p56"/>
              <p:cNvSpPr/>
              <p:nvPr/>
            </p:nvSpPr>
            <p:spPr>
              <a:xfrm>
                <a:off x="4499993" y="3212974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" name="Google Shape;1324;p56"/>
              <p:cNvSpPr/>
              <p:nvPr/>
            </p:nvSpPr>
            <p:spPr>
              <a:xfrm>
                <a:off x="4499993" y="3645024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56"/>
              <p:cNvSpPr/>
              <p:nvPr/>
            </p:nvSpPr>
            <p:spPr>
              <a:xfrm>
                <a:off x="4499993" y="4077071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56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" name="Google Shape;1327;p56"/>
              <p:cNvSpPr/>
              <p:nvPr/>
            </p:nvSpPr>
            <p:spPr>
              <a:xfrm>
                <a:off x="4499993" y="4509118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" name="Google Shape;1328;p56"/>
              <p:cNvSpPr/>
              <p:nvPr/>
            </p:nvSpPr>
            <p:spPr>
              <a:xfrm>
                <a:off x="4499993" y="4941168"/>
                <a:ext cx="2376300" cy="14399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29" name="Google Shape;1329;p56"/>
              <p:cNvGrpSpPr/>
              <p:nvPr/>
            </p:nvGrpSpPr>
            <p:grpSpPr>
              <a:xfrm>
                <a:off x="5580111" y="5517231"/>
                <a:ext cx="1264588" cy="165258"/>
                <a:chOff x="5637850" y="1626750"/>
                <a:chExt cx="1264588" cy="165258"/>
              </a:xfrm>
            </p:grpSpPr>
            <p:sp>
              <p:nvSpPr>
                <p:cNvPr id="1330" name="Google Shape;1330;p56"/>
                <p:cNvSpPr/>
                <p:nvPr/>
              </p:nvSpPr>
              <p:spPr>
                <a:xfrm rot="5400000">
                  <a:off x="6741338" y="1626750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1" name="Google Shape;1331;p56"/>
                <p:cNvSpPr/>
                <p:nvPr/>
              </p:nvSpPr>
              <p:spPr>
                <a:xfrm>
                  <a:off x="6518421" y="162777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2" name="Google Shape;1332;p56"/>
                <p:cNvSpPr/>
                <p:nvPr/>
              </p:nvSpPr>
              <p:spPr>
                <a:xfrm>
                  <a:off x="6300192" y="1628800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3" name="Google Shape;1333;p56"/>
                <p:cNvSpPr/>
                <p:nvPr/>
              </p:nvSpPr>
              <p:spPr>
                <a:xfrm rot="-5400000">
                  <a:off x="5637850" y="1630908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4" name="Google Shape;1334;p56"/>
                <p:cNvSpPr/>
                <p:nvPr/>
              </p:nvSpPr>
              <p:spPr>
                <a:xfrm rot="10800000">
                  <a:off x="5867967" y="162988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5" name="Google Shape;1335;p56"/>
                <p:cNvSpPr/>
                <p:nvPr/>
              </p:nvSpPr>
              <p:spPr>
                <a:xfrm rot="10800000">
                  <a:off x="6086196" y="1628858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rgbClr val="E972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336" name="Google Shape;1336;p56"/>
            <p:cNvSpPr txBox="1"/>
            <p:nvPr/>
          </p:nvSpPr>
          <p:spPr>
            <a:xfrm>
              <a:off x="4510594" y="1613153"/>
              <a:ext cx="2343910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Comprehensive</a:t>
              </a:r>
              <a:endParaRPr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7" name="Google Shape;1337;p56"/>
          <p:cNvSpPr txBox="1"/>
          <p:nvPr/>
        </p:nvSpPr>
        <p:spPr>
          <a:xfrm>
            <a:off x="1265692" y="4258565"/>
            <a:ext cx="220765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 of ULRs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8" name="Google Shape;1338;p56"/>
          <p:cNvSpPr txBox="1"/>
          <p:nvPr/>
        </p:nvSpPr>
        <p:spPr>
          <a:xfrm>
            <a:off x="5496640" y="4238226"/>
            <a:ext cx="2688557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 of ULRs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Metadata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Search/Filtering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Validation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Monitoring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9" name="Google Shape;1339;p56"/>
          <p:cNvSpPr/>
          <p:nvPr/>
        </p:nvSpPr>
        <p:spPr>
          <a:xfrm>
            <a:off x="1595632" y="3677905"/>
            <a:ext cx="145556" cy="546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0" name="Google Shape;1340;p56"/>
          <p:cNvPicPr preferRelativeResize="0"/>
          <p:nvPr/>
        </p:nvPicPr>
        <p:blipFill rotWithShape="1">
          <a:blip r:embed="rId3">
            <a:alphaModFix/>
          </a:blip>
          <a:srcRect b="0" l="0" r="4795" t="0"/>
          <a:stretch/>
        </p:blipFill>
        <p:spPr>
          <a:xfrm>
            <a:off x="759679" y="4753304"/>
            <a:ext cx="2682464" cy="1062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57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Registry as list in GitHub</a:t>
            </a:r>
            <a:endParaRPr/>
          </a:p>
        </p:txBody>
      </p:sp>
      <p:sp>
        <p:nvSpPr>
          <p:cNvPr id="1346" name="Google Shape;1346;p57"/>
          <p:cNvSpPr txBox="1"/>
          <p:nvPr>
            <p:ph idx="1" type="body"/>
          </p:nvPr>
        </p:nvSpPr>
        <p:spPr>
          <a:xfrm>
            <a:off x="533400" y="1525588"/>
            <a:ext cx="81534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Includes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authentication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Permission to facilitate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moderation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Anybody can make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changes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via pull requests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Record of changes (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versioning</a:t>
            </a: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)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Easy to comment and provide </a:t>
            </a:r>
            <a:r>
              <a:rPr b="1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feedback</a:t>
            </a:r>
            <a:endParaRPr/>
          </a:p>
          <a:p>
            <a:pPr indent="-190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Does not need to be GitHub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Could be more than one list</a:t>
            </a:r>
            <a:endParaRPr/>
          </a:p>
          <a:p>
            <a:pPr indent="-190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58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60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DNS</a:t>
            </a:r>
            <a:endParaRPr b="1" i="0" sz="4000" u="none" cap="none" strike="noStrike">
              <a:solidFill>
                <a:srgbClr val="172C4B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59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DNS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357" name="Google Shape;1357;p59"/>
          <p:cNvPicPr preferRelativeResize="0"/>
          <p:nvPr/>
        </p:nvPicPr>
        <p:blipFill rotWithShape="1">
          <a:blip r:embed="rId3">
            <a:alphaModFix/>
          </a:blip>
          <a:srcRect b="0" l="0" r="11459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60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60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Peer to Peer</a:t>
            </a:r>
            <a:endParaRPr b="1" i="0" sz="4000" u="none" cap="none" strike="noStrike">
              <a:solidFill>
                <a:srgbClr val="172C4B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7" name="Google Shape;1367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200" y="-28002"/>
            <a:ext cx="8761288" cy="6886002"/>
          </a:xfrm>
          <a:prstGeom prst="rect">
            <a:avLst/>
          </a:prstGeom>
          <a:noFill/>
          <a:ln>
            <a:noFill/>
          </a:ln>
        </p:spPr>
      </p:pic>
      <p:sp>
        <p:nvSpPr>
          <p:cNvPr id="1368" name="Google Shape;1368;p61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Proposal - Peer to Peer</a:t>
            </a:r>
            <a:endParaRPr/>
          </a:p>
        </p:txBody>
      </p:sp>
      <p:sp>
        <p:nvSpPr>
          <p:cNvPr id="1369" name="Google Shape;1369;p61"/>
          <p:cNvSpPr txBox="1"/>
          <p:nvPr/>
        </p:nvSpPr>
        <p:spPr>
          <a:xfrm>
            <a:off x="6585918" y="6165304"/>
            <a:ext cx="252665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David Steinberg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61"/>
          <p:cNvSpPr txBox="1"/>
          <p:nvPr/>
        </p:nvSpPr>
        <p:spPr>
          <a:xfrm>
            <a:off x="5087725" y="6591669"/>
            <a:ext cx="409278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https://github.com/ga4gh/beacon-team/issues/75</a:t>
            </a:r>
            <a:r>
              <a:rPr lang="en-GB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Service Oriented Architecture</a:t>
            </a:r>
            <a:endParaRPr/>
          </a:p>
        </p:txBody>
      </p:sp>
      <p:sp>
        <p:nvSpPr>
          <p:cNvPr id="121" name="Google Shape;121;p17"/>
          <p:cNvSpPr txBox="1"/>
          <p:nvPr>
            <p:ph idx="1" type="body"/>
          </p:nvPr>
        </p:nvSpPr>
        <p:spPr>
          <a:xfrm>
            <a:off x="533400" y="1138161"/>
            <a:ext cx="8153400" cy="1638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Software design methodology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Defines a federated environment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Contributes to standardization and modularization</a:t>
            </a:r>
            <a:endParaRPr/>
          </a:p>
        </p:txBody>
      </p:sp>
      <p:grpSp>
        <p:nvGrpSpPr>
          <p:cNvPr id="122" name="Google Shape;122;p17"/>
          <p:cNvGrpSpPr/>
          <p:nvPr/>
        </p:nvGrpSpPr>
        <p:grpSpPr>
          <a:xfrm>
            <a:off x="1596088" y="3271915"/>
            <a:ext cx="5306017" cy="3037405"/>
            <a:chOff x="1321680" y="2659128"/>
            <a:chExt cx="6250012" cy="3577790"/>
          </a:xfrm>
        </p:grpSpPr>
        <p:sp>
          <p:nvSpPr>
            <p:cNvPr id="123" name="Google Shape;123;p17"/>
            <p:cNvSpPr/>
            <p:nvPr/>
          </p:nvSpPr>
          <p:spPr>
            <a:xfrm>
              <a:off x="3709461" y="2659128"/>
              <a:ext cx="1552015" cy="635071"/>
            </a:xfrm>
            <a:prstGeom prst="rect">
              <a:avLst/>
            </a:prstGeom>
            <a:solidFill>
              <a:srgbClr val="42558C"/>
            </a:solidFill>
            <a:ln cap="flat" cmpd="sng" w="38100">
              <a:solidFill>
                <a:srgbClr val="2C395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GB" sz="20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Broker</a:t>
              </a:r>
              <a:endPara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5812824" y="5401792"/>
              <a:ext cx="1552196" cy="635071"/>
            </a:xfrm>
            <a:prstGeom prst="rect">
              <a:avLst/>
            </a:prstGeom>
            <a:solidFill>
              <a:srgbClr val="941100"/>
            </a:solidFill>
            <a:ln cap="flat" cmpd="sng" w="38100">
              <a:solidFill>
                <a:srgbClr val="4E292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1321680" y="5332952"/>
              <a:ext cx="1664795" cy="635071"/>
            </a:xfrm>
            <a:prstGeom prst="rect">
              <a:avLst/>
            </a:prstGeom>
            <a:solidFill>
              <a:srgbClr val="B16314"/>
            </a:solidFill>
            <a:ln cap="flat" cmpd="sng" w="38100">
              <a:solidFill>
                <a:srgbClr val="7642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GB" sz="20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Consumer</a:t>
              </a:r>
              <a:endPara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5912492" y="5502064"/>
              <a:ext cx="1552196" cy="635071"/>
            </a:xfrm>
            <a:prstGeom prst="rect">
              <a:avLst/>
            </a:prstGeom>
            <a:solidFill>
              <a:srgbClr val="941100"/>
            </a:solidFill>
            <a:ln cap="flat" cmpd="sng" w="38100">
              <a:solidFill>
                <a:srgbClr val="4E292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2999635" y="5418504"/>
              <a:ext cx="2628096" cy="466573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FFFFFF">
                    <a:alpha val="0"/>
                  </a:srgbClr>
                </a:gs>
                <a:gs pos="9000">
                  <a:srgbClr val="595959"/>
                </a:gs>
                <a:gs pos="100000">
                  <a:srgbClr val="595959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7"/>
            <p:cNvSpPr/>
            <p:nvPr/>
          </p:nvSpPr>
          <p:spPr>
            <a:xfrm rot="-2700000">
              <a:off x="1755972" y="4057662"/>
              <a:ext cx="2628096" cy="466573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FFFFFF">
                    <a:alpha val="0"/>
                  </a:srgbClr>
                </a:gs>
                <a:gs pos="7000">
                  <a:srgbClr val="595959"/>
                </a:gs>
                <a:gs pos="100000">
                  <a:srgbClr val="595959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7"/>
            <p:cNvSpPr/>
            <p:nvPr/>
          </p:nvSpPr>
          <p:spPr>
            <a:xfrm rot="-8100000">
              <a:off x="4598443" y="4057663"/>
              <a:ext cx="2628096" cy="466573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FFFFFF">
                    <a:alpha val="0"/>
                  </a:srgbClr>
                </a:gs>
                <a:gs pos="8000">
                  <a:srgbClr val="595959"/>
                </a:gs>
                <a:gs pos="100000">
                  <a:srgbClr val="595959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7"/>
            <p:cNvSpPr txBox="1"/>
            <p:nvPr/>
          </p:nvSpPr>
          <p:spPr>
            <a:xfrm>
              <a:off x="2369476" y="3775433"/>
              <a:ext cx="686731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1" lang="en-GB" sz="2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Find</a:t>
              </a:r>
              <a:endParaRPr/>
            </a:p>
          </p:txBody>
        </p:sp>
        <p:sp>
          <p:nvSpPr>
            <p:cNvPr id="131" name="Google Shape;131;p17"/>
            <p:cNvSpPr txBox="1"/>
            <p:nvPr/>
          </p:nvSpPr>
          <p:spPr>
            <a:xfrm>
              <a:off x="5996753" y="3775433"/>
              <a:ext cx="991928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1" lang="en-GB" sz="2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Publish</a:t>
              </a:r>
              <a:endParaRPr/>
            </a:p>
          </p:txBody>
        </p:sp>
        <p:sp>
          <p:nvSpPr>
            <p:cNvPr id="132" name="Google Shape;132;p17"/>
            <p:cNvSpPr txBox="1"/>
            <p:nvPr/>
          </p:nvSpPr>
          <p:spPr>
            <a:xfrm>
              <a:off x="3952699" y="5836808"/>
              <a:ext cx="873582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1" lang="en-GB" sz="2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Query</a:t>
              </a:r>
              <a:endPara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7"/>
            <p:cNvSpPr txBox="1"/>
            <p:nvPr/>
          </p:nvSpPr>
          <p:spPr>
            <a:xfrm>
              <a:off x="3861963" y="4509120"/>
              <a:ext cx="1142085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1" lang="en-GB" sz="2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Contract</a:t>
              </a:r>
              <a:endPara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6019496" y="5601847"/>
              <a:ext cx="1552196" cy="635071"/>
            </a:xfrm>
            <a:prstGeom prst="rect">
              <a:avLst/>
            </a:prstGeom>
            <a:solidFill>
              <a:srgbClr val="941100"/>
            </a:solidFill>
            <a:ln cap="flat" cmpd="sng" w="38100">
              <a:solidFill>
                <a:srgbClr val="4E292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GB" sz="20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Providers</a:t>
              </a:r>
              <a:endParaRPr/>
            </a:p>
          </p:txBody>
        </p:sp>
        <p:grpSp>
          <p:nvGrpSpPr>
            <p:cNvPr id="135" name="Google Shape;135;p17"/>
            <p:cNvGrpSpPr/>
            <p:nvPr/>
          </p:nvGrpSpPr>
          <p:grpSpPr>
            <a:xfrm>
              <a:off x="4136563" y="4954252"/>
              <a:ext cx="592886" cy="721815"/>
              <a:chOff x="4384910" y="4540317"/>
              <a:chExt cx="913737" cy="1112438"/>
            </a:xfrm>
          </p:grpSpPr>
          <p:sp>
            <p:nvSpPr>
              <p:cNvPr id="136" name="Google Shape;136;p17"/>
              <p:cNvSpPr/>
              <p:nvPr/>
            </p:nvSpPr>
            <p:spPr>
              <a:xfrm>
                <a:off x="4384910" y="4540317"/>
                <a:ext cx="913737" cy="1112438"/>
              </a:xfrm>
              <a:prstGeom prst="rect">
                <a:avLst/>
              </a:prstGeom>
              <a:solidFill>
                <a:srgbClr val="AAD95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37" name="Google Shape;137;p17"/>
              <p:cNvCxnSpPr/>
              <p:nvPr/>
            </p:nvCxnSpPr>
            <p:spPr>
              <a:xfrm>
                <a:off x="4539681" y="4725144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8" name="Google Shape;138;p17"/>
              <p:cNvCxnSpPr/>
              <p:nvPr/>
            </p:nvCxnSpPr>
            <p:spPr>
              <a:xfrm>
                <a:off x="4539681" y="4869160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9" name="Google Shape;139;p17"/>
              <p:cNvCxnSpPr/>
              <p:nvPr/>
            </p:nvCxnSpPr>
            <p:spPr>
              <a:xfrm>
                <a:off x="4539681" y="5013176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0" name="Google Shape;140;p17"/>
              <p:cNvCxnSpPr/>
              <p:nvPr/>
            </p:nvCxnSpPr>
            <p:spPr>
              <a:xfrm>
                <a:off x="4539681" y="5157192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1" name="Google Shape;141;p17"/>
              <p:cNvCxnSpPr/>
              <p:nvPr/>
            </p:nvCxnSpPr>
            <p:spPr>
              <a:xfrm>
                <a:off x="4539681" y="5301208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" name="Google Shape;142;p17"/>
              <p:cNvCxnSpPr/>
              <p:nvPr/>
            </p:nvCxnSpPr>
            <p:spPr>
              <a:xfrm>
                <a:off x="4539681" y="5445224"/>
                <a:ext cx="608383" cy="0"/>
              </a:xfrm>
              <a:prstGeom prst="straightConnector1">
                <a:avLst/>
              </a:prstGeom>
              <a:solidFill>
                <a:schemeClr val="accent1"/>
              </a:solidFill>
              <a:ln cap="flat" cmpd="sng" w="9525">
                <a:solidFill>
                  <a:srgbClr val="4A6617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143" name="Google Shape;143;p17"/>
          <p:cNvSpPr txBox="1"/>
          <p:nvPr/>
        </p:nvSpPr>
        <p:spPr>
          <a:xfrm>
            <a:off x="1773807" y="6074344"/>
            <a:ext cx="97334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Client</a:t>
            </a:r>
            <a:endParaRPr b="0" i="0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7"/>
          <p:cNvSpPr txBox="1"/>
          <p:nvPr/>
        </p:nvSpPr>
        <p:spPr>
          <a:xfrm>
            <a:off x="3623221" y="2751311"/>
            <a:ext cx="131478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Registry</a:t>
            </a:r>
            <a:endParaRPr b="0" i="0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5635337" y="6307733"/>
            <a:ext cx="124585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Servers</a:t>
            </a:r>
            <a:endParaRPr b="0" i="0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7"/>
          <p:cNvSpPr txBox="1"/>
          <p:nvPr/>
        </p:nvSpPr>
        <p:spPr>
          <a:xfrm>
            <a:off x="3538400" y="4464179"/>
            <a:ext cx="143500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GB" sz="2400" u="none" cap="none" strike="noStrike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Standard</a:t>
            </a:r>
            <a:endParaRPr b="0" i="1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" name="Google Shape;147;p17"/>
          <p:cNvGrpSpPr/>
          <p:nvPr/>
        </p:nvGrpSpPr>
        <p:grpSpPr>
          <a:xfrm>
            <a:off x="932010" y="5413935"/>
            <a:ext cx="351777" cy="712467"/>
            <a:chOff x="5220071" y="1898721"/>
            <a:chExt cx="719999" cy="1458238"/>
          </a:xfrm>
        </p:grpSpPr>
        <p:sp>
          <p:nvSpPr>
            <p:cNvPr id="148" name="Google Shape;148;p17"/>
            <p:cNvSpPr/>
            <p:nvPr/>
          </p:nvSpPr>
          <p:spPr>
            <a:xfrm>
              <a:off x="5220071" y="1898721"/>
              <a:ext cx="719999" cy="720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9" name="Google Shape;149;p17"/>
            <p:cNvCxnSpPr/>
            <p:nvPr/>
          </p:nvCxnSpPr>
          <p:spPr>
            <a:xfrm>
              <a:off x="5580071" y="2564824"/>
              <a:ext cx="0" cy="5043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" name="Google Shape;150;p17"/>
            <p:cNvCxnSpPr/>
            <p:nvPr/>
          </p:nvCxnSpPr>
          <p:spPr>
            <a:xfrm flipH="1">
              <a:off x="5292112" y="3068959"/>
              <a:ext cx="288000" cy="2880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1" name="Google Shape;151;p17"/>
            <p:cNvCxnSpPr/>
            <p:nvPr/>
          </p:nvCxnSpPr>
          <p:spPr>
            <a:xfrm>
              <a:off x="5580112" y="3068959"/>
              <a:ext cx="288000" cy="2880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2" name="Google Shape;152;p17"/>
            <p:cNvCxnSpPr/>
            <p:nvPr/>
          </p:nvCxnSpPr>
          <p:spPr>
            <a:xfrm>
              <a:off x="5322685" y="2780927"/>
              <a:ext cx="503999" cy="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5" name="Google Shape;1375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200" y="-28002"/>
            <a:ext cx="8761288" cy="6886002"/>
          </a:xfrm>
          <a:prstGeom prst="rect">
            <a:avLst/>
          </a:prstGeom>
          <a:noFill/>
          <a:ln>
            <a:noFill/>
          </a:ln>
        </p:spPr>
      </p:pic>
      <p:sp>
        <p:nvSpPr>
          <p:cNvPr id="1376" name="Google Shape;1376;p62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Proposal - Peer to Peer</a:t>
            </a:r>
            <a:endParaRPr/>
          </a:p>
        </p:txBody>
      </p:sp>
      <p:sp>
        <p:nvSpPr>
          <p:cNvPr id="1377" name="Google Shape;1377;p62"/>
          <p:cNvSpPr txBox="1"/>
          <p:nvPr/>
        </p:nvSpPr>
        <p:spPr>
          <a:xfrm>
            <a:off x="6585918" y="6165304"/>
            <a:ext cx="252665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David Steinberg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8" name="Google Shape;1378;p62"/>
          <p:cNvGrpSpPr/>
          <p:nvPr/>
        </p:nvGrpSpPr>
        <p:grpSpPr>
          <a:xfrm rot="4458596">
            <a:off x="1840293" y="3114750"/>
            <a:ext cx="498279" cy="498279"/>
            <a:chOff x="6760600" y="2636300"/>
            <a:chExt cx="1625311" cy="1625311"/>
          </a:xfrm>
        </p:grpSpPr>
        <p:sp>
          <p:nvSpPr>
            <p:cNvPr id="1379" name="Google Shape;1379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1" name="Google Shape;1381;p62"/>
          <p:cNvGrpSpPr/>
          <p:nvPr/>
        </p:nvGrpSpPr>
        <p:grpSpPr>
          <a:xfrm rot="4458596">
            <a:off x="2347996" y="2084651"/>
            <a:ext cx="498279" cy="498279"/>
            <a:chOff x="6760600" y="2636300"/>
            <a:chExt cx="1625311" cy="1625311"/>
          </a:xfrm>
        </p:grpSpPr>
        <p:sp>
          <p:nvSpPr>
            <p:cNvPr id="1382" name="Google Shape;1382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4" name="Google Shape;1384;p62"/>
          <p:cNvGrpSpPr/>
          <p:nvPr/>
        </p:nvGrpSpPr>
        <p:grpSpPr>
          <a:xfrm rot="4458596">
            <a:off x="3928524" y="1394907"/>
            <a:ext cx="498279" cy="498279"/>
            <a:chOff x="6760600" y="2636300"/>
            <a:chExt cx="1625311" cy="1625311"/>
          </a:xfrm>
        </p:grpSpPr>
        <p:sp>
          <p:nvSpPr>
            <p:cNvPr id="1385" name="Google Shape;1385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7" name="Google Shape;1387;p62"/>
          <p:cNvGrpSpPr/>
          <p:nvPr/>
        </p:nvGrpSpPr>
        <p:grpSpPr>
          <a:xfrm rot="4458596">
            <a:off x="4936636" y="477853"/>
            <a:ext cx="498279" cy="498279"/>
            <a:chOff x="6760600" y="2636300"/>
            <a:chExt cx="1625311" cy="1625311"/>
          </a:xfrm>
        </p:grpSpPr>
        <p:sp>
          <p:nvSpPr>
            <p:cNvPr id="1388" name="Google Shape;1388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0" name="Google Shape;1390;p62"/>
          <p:cNvGrpSpPr/>
          <p:nvPr/>
        </p:nvGrpSpPr>
        <p:grpSpPr>
          <a:xfrm rot="4458596">
            <a:off x="6232780" y="504631"/>
            <a:ext cx="498279" cy="498279"/>
            <a:chOff x="6760600" y="2636300"/>
            <a:chExt cx="1625311" cy="1625311"/>
          </a:xfrm>
        </p:grpSpPr>
        <p:sp>
          <p:nvSpPr>
            <p:cNvPr id="1391" name="Google Shape;1391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3" name="Google Shape;1393;p62"/>
          <p:cNvGrpSpPr/>
          <p:nvPr/>
        </p:nvGrpSpPr>
        <p:grpSpPr>
          <a:xfrm rot="4458596">
            <a:off x="7545465" y="923024"/>
            <a:ext cx="498279" cy="498279"/>
            <a:chOff x="6760600" y="2636300"/>
            <a:chExt cx="1625311" cy="1625311"/>
          </a:xfrm>
        </p:grpSpPr>
        <p:sp>
          <p:nvSpPr>
            <p:cNvPr id="1394" name="Google Shape;1394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6" name="Google Shape;1396;p62"/>
          <p:cNvGrpSpPr/>
          <p:nvPr/>
        </p:nvGrpSpPr>
        <p:grpSpPr>
          <a:xfrm rot="4458596">
            <a:off x="4054121" y="2944572"/>
            <a:ext cx="498279" cy="498279"/>
            <a:chOff x="6760600" y="2636301"/>
            <a:chExt cx="1625312" cy="1625310"/>
          </a:xfrm>
        </p:grpSpPr>
        <p:sp>
          <p:nvSpPr>
            <p:cNvPr id="1397" name="Google Shape;1397;p62"/>
            <p:cNvSpPr/>
            <p:nvPr/>
          </p:nvSpPr>
          <p:spPr>
            <a:xfrm>
              <a:off x="6902104" y="2777019"/>
              <a:ext cx="1342304" cy="1342302"/>
            </a:xfrm>
            <a:prstGeom prst="pie">
              <a:avLst>
                <a:gd fmla="val 6294844" name="adj1"/>
                <a:gd fmla="val 17092130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62"/>
            <p:cNvSpPr/>
            <p:nvPr/>
          </p:nvSpPr>
          <p:spPr>
            <a:xfrm rot="-6233497">
              <a:off x="6902105" y="2777804"/>
              <a:ext cx="1342302" cy="1342304"/>
            </a:xfrm>
            <a:prstGeom prst="pie">
              <a:avLst>
                <a:gd fmla="val 1741227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9" name="Google Shape;1399;p62"/>
          <p:cNvGrpSpPr/>
          <p:nvPr/>
        </p:nvGrpSpPr>
        <p:grpSpPr>
          <a:xfrm rot="4458596">
            <a:off x="3394042" y="3888405"/>
            <a:ext cx="498279" cy="498279"/>
            <a:chOff x="6760600" y="2636300"/>
            <a:chExt cx="1625311" cy="1625311"/>
          </a:xfrm>
        </p:grpSpPr>
        <p:sp>
          <p:nvSpPr>
            <p:cNvPr id="1400" name="Google Shape;1400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2" name="Google Shape;1402;p62"/>
          <p:cNvGrpSpPr/>
          <p:nvPr/>
        </p:nvGrpSpPr>
        <p:grpSpPr>
          <a:xfrm rot="4458596">
            <a:off x="5376033" y="4422718"/>
            <a:ext cx="498279" cy="498279"/>
            <a:chOff x="6760600" y="2636300"/>
            <a:chExt cx="1625311" cy="1625311"/>
          </a:xfrm>
        </p:grpSpPr>
        <p:sp>
          <p:nvSpPr>
            <p:cNvPr id="1403" name="Google Shape;1403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5" name="Google Shape;1405;p62"/>
          <p:cNvGrpSpPr/>
          <p:nvPr/>
        </p:nvGrpSpPr>
        <p:grpSpPr>
          <a:xfrm rot="4458596">
            <a:off x="7853841" y="4029793"/>
            <a:ext cx="498279" cy="498279"/>
            <a:chOff x="6760600" y="2636300"/>
            <a:chExt cx="1625311" cy="1625311"/>
          </a:xfrm>
        </p:grpSpPr>
        <p:sp>
          <p:nvSpPr>
            <p:cNvPr id="1406" name="Google Shape;1406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8" name="Google Shape;1408;p62"/>
          <p:cNvGrpSpPr/>
          <p:nvPr/>
        </p:nvGrpSpPr>
        <p:grpSpPr>
          <a:xfrm rot="4458596">
            <a:off x="6590513" y="4897615"/>
            <a:ext cx="498279" cy="498279"/>
            <a:chOff x="6760600" y="2636300"/>
            <a:chExt cx="1625311" cy="1625311"/>
          </a:xfrm>
        </p:grpSpPr>
        <p:sp>
          <p:nvSpPr>
            <p:cNvPr id="1409" name="Google Shape;1409;p62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62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1" name="Google Shape;1411;p62"/>
          <p:cNvGrpSpPr/>
          <p:nvPr/>
        </p:nvGrpSpPr>
        <p:grpSpPr>
          <a:xfrm rot="4458596">
            <a:off x="5954376" y="1648610"/>
            <a:ext cx="498279" cy="498279"/>
            <a:chOff x="6760600" y="2636301"/>
            <a:chExt cx="1625312" cy="1625310"/>
          </a:xfrm>
        </p:grpSpPr>
        <p:sp>
          <p:nvSpPr>
            <p:cNvPr id="1412" name="Google Shape;1412;p62"/>
            <p:cNvSpPr/>
            <p:nvPr/>
          </p:nvSpPr>
          <p:spPr>
            <a:xfrm>
              <a:off x="6902104" y="2777019"/>
              <a:ext cx="1342304" cy="1342302"/>
            </a:xfrm>
            <a:prstGeom prst="pie">
              <a:avLst>
                <a:gd fmla="val 6294844" name="adj1"/>
                <a:gd fmla="val 17092130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62"/>
            <p:cNvSpPr/>
            <p:nvPr/>
          </p:nvSpPr>
          <p:spPr>
            <a:xfrm rot="-6233497">
              <a:off x="6902105" y="2777804"/>
              <a:ext cx="1342302" cy="1342304"/>
            </a:xfrm>
            <a:prstGeom prst="pie">
              <a:avLst>
                <a:gd fmla="val 1741227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4" name="Google Shape;1414;p62"/>
          <p:cNvGrpSpPr/>
          <p:nvPr/>
        </p:nvGrpSpPr>
        <p:grpSpPr>
          <a:xfrm rot="4458596">
            <a:off x="6613131" y="3289645"/>
            <a:ext cx="498279" cy="498279"/>
            <a:chOff x="6760600" y="2636301"/>
            <a:chExt cx="1625312" cy="1625310"/>
          </a:xfrm>
        </p:grpSpPr>
        <p:sp>
          <p:nvSpPr>
            <p:cNvPr id="1415" name="Google Shape;1415;p62"/>
            <p:cNvSpPr/>
            <p:nvPr/>
          </p:nvSpPr>
          <p:spPr>
            <a:xfrm>
              <a:off x="6902104" y="2777019"/>
              <a:ext cx="1342304" cy="1342302"/>
            </a:xfrm>
            <a:prstGeom prst="pie">
              <a:avLst>
                <a:gd fmla="val 6294844" name="adj1"/>
                <a:gd fmla="val 17092130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62"/>
            <p:cNvSpPr/>
            <p:nvPr/>
          </p:nvSpPr>
          <p:spPr>
            <a:xfrm rot="-6233497">
              <a:off x="6902105" y="2777804"/>
              <a:ext cx="1342302" cy="1342304"/>
            </a:xfrm>
            <a:prstGeom prst="pie">
              <a:avLst>
                <a:gd fmla="val 1741227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7" name="Google Shape;1417;p62"/>
          <p:cNvSpPr txBox="1"/>
          <p:nvPr/>
        </p:nvSpPr>
        <p:spPr>
          <a:xfrm>
            <a:off x="5087725" y="6591669"/>
            <a:ext cx="409278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https://github.com/ga4gh/beacon-team/issues/75</a:t>
            </a:r>
            <a:r>
              <a:rPr lang="en-GB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63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Proposal - Peer to Peer</a:t>
            </a:r>
            <a:endParaRPr/>
          </a:p>
        </p:txBody>
      </p:sp>
      <p:pic>
        <p:nvPicPr>
          <p:cNvPr id="1423" name="Google Shape;1423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968" y="1412775"/>
            <a:ext cx="8849179" cy="4032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24" name="Google Shape;1424;p63"/>
          <p:cNvSpPr txBox="1"/>
          <p:nvPr/>
        </p:nvSpPr>
        <p:spPr>
          <a:xfrm>
            <a:off x="0" y="6207695"/>
            <a:ext cx="252665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David Steinberg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5" name="Google Shape;1425;p63"/>
          <p:cNvSpPr txBox="1"/>
          <p:nvPr/>
        </p:nvSpPr>
        <p:spPr>
          <a:xfrm>
            <a:off x="0" y="6554961"/>
            <a:ext cx="409278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https://github.com/ga4gh/beacon-team/issues/75</a:t>
            </a:r>
            <a:r>
              <a:rPr lang="en-GB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64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Proposal - Peer to Peer</a:t>
            </a:r>
            <a:endParaRPr/>
          </a:p>
        </p:txBody>
      </p:sp>
      <p:pic>
        <p:nvPicPr>
          <p:cNvPr id="1431" name="Google Shape;1431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968" y="1412775"/>
            <a:ext cx="8849179" cy="4032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32" name="Google Shape;1432;p64"/>
          <p:cNvSpPr/>
          <p:nvPr/>
        </p:nvSpPr>
        <p:spPr>
          <a:xfrm>
            <a:off x="4762617" y="3645024"/>
            <a:ext cx="529463" cy="529463"/>
          </a:xfrm>
          <a:prstGeom prst="ellipse">
            <a:avLst/>
          </a:prstGeom>
          <a:solidFill>
            <a:schemeClr val="dk2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3" name="Google Shape;1433;p64"/>
          <p:cNvGrpSpPr/>
          <p:nvPr/>
        </p:nvGrpSpPr>
        <p:grpSpPr>
          <a:xfrm rot="4458596">
            <a:off x="737521" y="3402006"/>
            <a:ext cx="291207" cy="291208"/>
            <a:chOff x="6760600" y="2636300"/>
            <a:chExt cx="1625311" cy="1625311"/>
          </a:xfrm>
        </p:grpSpPr>
        <p:sp>
          <p:nvSpPr>
            <p:cNvPr id="1434" name="Google Shape;1434;p64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64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6" name="Google Shape;1436;p64"/>
          <p:cNvGrpSpPr/>
          <p:nvPr/>
        </p:nvGrpSpPr>
        <p:grpSpPr>
          <a:xfrm rot="4458596">
            <a:off x="1838382" y="3238085"/>
            <a:ext cx="291207" cy="291208"/>
            <a:chOff x="6760600" y="2636300"/>
            <a:chExt cx="1625311" cy="1625311"/>
          </a:xfrm>
        </p:grpSpPr>
        <p:sp>
          <p:nvSpPr>
            <p:cNvPr id="1437" name="Google Shape;1437;p64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64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9" name="Google Shape;1439;p64"/>
          <p:cNvGrpSpPr/>
          <p:nvPr/>
        </p:nvGrpSpPr>
        <p:grpSpPr>
          <a:xfrm rot="4458596">
            <a:off x="2085924" y="2351604"/>
            <a:ext cx="291207" cy="291208"/>
            <a:chOff x="6760600" y="2636300"/>
            <a:chExt cx="1625311" cy="1625311"/>
          </a:xfrm>
        </p:grpSpPr>
        <p:sp>
          <p:nvSpPr>
            <p:cNvPr id="1440" name="Google Shape;1440;p64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64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2" name="Google Shape;1442;p64"/>
          <p:cNvGrpSpPr/>
          <p:nvPr/>
        </p:nvGrpSpPr>
        <p:grpSpPr>
          <a:xfrm rot="4458596">
            <a:off x="3206534" y="2177998"/>
            <a:ext cx="291207" cy="291208"/>
            <a:chOff x="6760600" y="2636300"/>
            <a:chExt cx="1625311" cy="1625311"/>
          </a:xfrm>
        </p:grpSpPr>
        <p:sp>
          <p:nvSpPr>
            <p:cNvPr id="1443" name="Google Shape;1443;p64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64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5" name="Google Shape;1445;p64"/>
          <p:cNvGrpSpPr/>
          <p:nvPr/>
        </p:nvGrpSpPr>
        <p:grpSpPr>
          <a:xfrm rot="4458596">
            <a:off x="3136134" y="3108460"/>
            <a:ext cx="291207" cy="291208"/>
            <a:chOff x="6760600" y="2636300"/>
            <a:chExt cx="1625311" cy="1625311"/>
          </a:xfrm>
        </p:grpSpPr>
        <p:sp>
          <p:nvSpPr>
            <p:cNvPr id="1446" name="Google Shape;1446;p64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64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8" name="Google Shape;1448;p64"/>
          <p:cNvGrpSpPr/>
          <p:nvPr/>
        </p:nvGrpSpPr>
        <p:grpSpPr>
          <a:xfrm rot="4458596">
            <a:off x="2230263" y="4295820"/>
            <a:ext cx="291207" cy="291208"/>
            <a:chOff x="6760600" y="2636300"/>
            <a:chExt cx="1625311" cy="1625311"/>
          </a:xfrm>
        </p:grpSpPr>
        <p:sp>
          <p:nvSpPr>
            <p:cNvPr id="1449" name="Google Shape;1449;p64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8509729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64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4724324" name="adj1"/>
                <a:gd fmla="val 12544680" name="adj2"/>
              </a:avLst>
            </a:prstGeom>
            <a:solidFill>
              <a:srgbClr val="C00000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1" name="Google Shape;1451;p64"/>
          <p:cNvSpPr txBox="1"/>
          <p:nvPr/>
        </p:nvSpPr>
        <p:spPr>
          <a:xfrm>
            <a:off x="0" y="6207695"/>
            <a:ext cx="252665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David Steinberg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2" name="Google Shape;1452;p64"/>
          <p:cNvSpPr txBox="1"/>
          <p:nvPr/>
        </p:nvSpPr>
        <p:spPr>
          <a:xfrm>
            <a:off x="0" y="6554961"/>
            <a:ext cx="409278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https://github.com/ga4gh/beacon-team/issues/75</a:t>
            </a:r>
            <a:r>
              <a:rPr lang="en-GB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65"/>
          <p:cNvSpPr txBox="1"/>
          <p:nvPr>
            <p:ph type="ctrTitle"/>
          </p:nvPr>
        </p:nvSpPr>
        <p:spPr>
          <a:xfrm>
            <a:off x="683568" y="3645024"/>
            <a:ext cx="7772400" cy="144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54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Thanks for</a:t>
            </a:r>
            <a:br>
              <a:rPr b="1" i="0" lang="en-GB" sz="54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1" i="0" lang="en-GB" sz="5400" u="none" cap="none" strike="noStrike">
                <a:solidFill>
                  <a:srgbClr val="172C4B"/>
                </a:solidFill>
                <a:latin typeface="Corbel"/>
                <a:ea typeface="Corbel"/>
                <a:cs typeface="Corbel"/>
                <a:sym typeface="Corbel"/>
              </a:rPr>
              <a:t>your attention</a:t>
            </a:r>
            <a:endParaRPr b="1" i="0" sz="3600" u="none" cap="none" strike="noStrike">
              <a:solidFill>
                <a:srgbClr val="172C4B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2" name="Google Shape;1462;p66"/>
          <p:cNvPicPr preferRelativeResize="0"/>
          <p:nvPr/>
        </p:nvPicPr>
        <p:blipFill rotWithShape="1">
          <a:blip r:embed="rId3">
            <a:alphaModFix/>
          </a:blip>
          <a:srcRect b="44349" l="0" r="0" t="1876"/>
          <a:stretch/>
        </p:blipFill>
        <p:spPr>
          <a:xfrm>
            <a:off x="683568" y="-12212"/>
            <a:ext cx="7920880" cy="6853766"/>
          </a:xfrm>
          <a:prstGeom prst="rect">
            <a:avLst/>
          </a:prstGeom>
          <a:noFill/>
          <a:ln>
            <a:noFill/>
          </a:ln>
        </p:spPr>
      </p:pic>
      <p:sp>
        <p:nvSpPr>
          <p:cNvPr id="1463" name="Google Shape;1463;p66"/>
          <p:cNvSpPr txBox="1"/>
          <p:nvPr/>
        </p:nvSpPr>
        <p:spPr>
          <a:xfrm>
            <a:off x="130683" y="6237312"/>
            <a:ext cx="6241517" cy="4616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https://www.w3.org/community/bioschemas/</a:t>
            </a:r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SOA design principles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8" name="Google Shape;158;p18"/>
          <p:cNvSpPr txBox="1"/>
          <p:nvPr>
            <p:ph idx="1" type="body"/>
          </p:nvPr>
        </p:nvSpPr>
        <p:spPr>
          <a:xfrm>
            <a:off x="533400" y="1525588"/>
            <a:ext cx="81534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Standardized service contract</a:t>
            </a:r>
            <a:endParaRPr b="0" i="0" sz="24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rbel"/>
              <a:buChar char="•"/>
            </a:pPr>
            <a:r>
              <a:rPr b="0" i="0" lang="en-GB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Service</a:t>
            </a:r>
            <a:endParaRPr/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Loose coupling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Abstraction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Reusability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Autonomy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Statelessness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Discoverability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"/>
              <a:buChar char="•"/>
            </a:pPr>
            <a:r>
              <a:rPr b="0" i="0" lang="en-GB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Composability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Molecular interactions via PSICQUIC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2946850" y="4876720"/>
            <a:ext cx="2755386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9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9"/>
          <p:cNvSpPr/>
          <p:nvPr/>
        </p:nvSpPr>
        <p:spPr>
          <a:xfrm rot="-2700000">
            <a:off x="1642951" y="3449966"/>
            <a:ext cx="2755386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7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9"/>
          <p:cNvSpPr/>
          <p:nvPr/>
        </p:nvSpPr>
        <p:spPr>
          <a:xfrm rot="-8100000">
            <a:off x="4623095" y="3449967"/>
            <a:ext cx="2755387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8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2286169" y="3154068"/>
            <a:ext cx="719992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Find</a:t>
            </a:r>
            <a:endParaRPr/>
          </a:p>
        </p:txBody>
      </p:sp>
      <p:sp>
        <p:nvSpPr>
          <p:cNvPr id="168" name="Google Shape;168;p19"/>
          <p:cNvSpPr txBox="1"/>
          <p:nvPr/>
        </p:nvSpPr>
        <p:spPr>
          <a:xfrm>
            <a:off x="6089132" y="3154068"/>
            <a:ext cx="1039971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Publish</a:t>
            </a:r>
            <a:endParaRPr/>
          </a:p>
        </p:txBody>
      </p:sp>
      <p:sp>
        <p:nvSpPr>
          <p:cNvPr id="169" name="Google Shape;169;p19"/>
          <p:cNvSpPr txBox="1"/>
          <p:nvPr/>
        </p:nvSpPr>
        <p:spPr>
          <a:xfrm>
            <a:off x="3946075" y="5315285"/>
            <a:ext cx="915893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Query</a:t>
            </a:r>
            <a:endParaRPr b="0" i="1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1288053" y="5678575"/>
            <a:ext cx="1202041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Client</a:t>
            </a:r>
            <a:endParaRPr b="0" i="0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9"/>
          <p:cNvSpPr txBox="1"/>
          <p:nvPr/>
        </p:nvSpPr>
        <p:spPr>
          <a:xfrm>
            <a:off x="3691056" y="1340768"/>
            <a:ext cx="1623708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Registry</a:t>
            </a:r>
            <a:endParaRPr b="0" i="0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9"/>
          <p:cNvSpPr txBox="1"/>
          <p:nvPr/>
        </p:nvSpPr>
        <p:spPr>
          <a:xfrm>
            <a:off x="6322306" y="5732813"/>
            <a:ext cx="124585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Servers</a:t>
            </a:r>
            <a:endParaRPr b="0" i="0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9"/>
          <p:cNvSpPr txBox="1"/>
          <p:nvPr/>
        </p:nvSpPr>
        <p:spPr>
          <a:xfrm>
            <a:off x="3586305" y="3456095"/>
            <a:ext cx="1772180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GB" sz="2400" u="none" cap="none" strike="noStrike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Standard</a:t>
            </a:r>
            <a:endParaRPr b="0" i="1" sz="2400" u="none" cap="none" strike="noStrike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19"/>
          <p:cNvGrpSpPr/>
          <p:nvPr/>
        </p:nvGrpSpPr>
        <p:grpSpPr>
          <a:xfrm>
            <a:off x="5675268" y="4226697"/>
            <a:ext cx="3422770" cy="1502959"/>
            <a:chOff x="1976385" y="5082841"/>
            <a:chExt cx="3422770" cy="1502959"/>
          </a:xfrm>
        </p:grpSpPr>
        <p:pic>
          <p:nvPicPr>
            <p:cNvPr id="175" name="Google Shape;175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35710" y="5082841"/>
              <a:ext cx="1136080" cy="11345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6" name="Google Shape;176;p19"/>
            <p:cNvSpPr/>
            <p:nvPr/>
          </p:nvSpPr>
          <p:spPr>
            <a:xfrm>
              <a:off x="3401571" y="5347219"/>
              <a:ext cx="605812" cy="605746"/>
            </a:xfrm>
            <a:prstGeom prst="ellipse">
              <a:avLst/>
            </a:prstGeom>
            <a:solidFill>
              <a:schemeClr val="lt1"/>
            </a:solidFill>
            <a:ln cap="rnd" cmpd="sng" w="9525">
              <a:solidFill>
                <a:schemeClr val="dk1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7" name="Google Shape;177;p19"/>
            <p:cNvGrpSpPr/>
            <p:nvPr/>
          </p:nvGrpSpPr>
          <p:grpSpPr>
            <a:xfrm>
              <a:off x="4263075" y="5085746"/>
              <a:ext cx="1136080" cy="1134504"/>
              <a:chOff x="1771508" y="4930626"/>
              <a:chExt cx="1615558" cy="1615558"/>
            </a:xfrm>
          </p:grpSpPr>
          <p:pic>
            <p:nvPicPr>
              <p:cNvPr id="178" name="Google Shape;178;p1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1771508" y="4930626"/>
                <a:ext cx="1615558" cy="161555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79" name="Google Shape;179;p19"/>
              <p:cNvSpPr/>
              <p:nvPr/>
            </p:nvSpPr>
            <p:spPr>
              <a:xfrm>
                <a:off x="2148034" y="5307151"/>
                <a:ext cx="862511" cy="862511"/>
              </a:xfrm>
              <a:prstGeom prst="ellipse">
                <a:avLst/>
              </a:prstGeom>
              <a:solidFill>
                <a:schemeClr val="lt1"/>
              </a:solidFill>
              <a:ln cap="rnd" cmpd="sng" w="9525">
                <a:solidFill>
                  <a:schemeClr val="dk1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80" name="Google Shape;180;p19"/>
              <p:cNvGrpSpPr/>
              <p:nvPr/>
            </p:nvGrpSpPr>
            <p:grpSpPr>
              <a:xfrm>
                <a:off x="2272957" y="5617080"/>
                <a:ext cx="625190" cy="374463"/>
                <a:chOff x="1968" y="2464"/>
                <a:chExt cx="192" cy="115"/>
              </a:xfrm>
            </p:grpSpPr>
            <p:sp>
              <p:nvSpPr>
                <p:cNvPr id="181" name="Google Shape;181;p19"/>
                <p:cNvSpPr/>
                <p:nvPr/>
              </p:nvSpPr>
              <p:spPr>
                <a:xfrm>
                  <a:off x="1968" y="2464"/>
                  <a:ext cx="26" cy="2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" name="Google Shape;182;p19"/>
                <p:cNvSpPr/>
                <p:nvPr/>
              </p:nvSpPr>
              <p:spPr>
                <a:xfrm>
                  <a:off x="2019" y="2554"/>
                  <a:ext cx="26" cy="25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" name="Google Shape;183;p19"/>
                <p:cNvSpPr/>
                <p:nvPr/>
              </p:nvSpPr>
              <p:spPr>
                <a:xfrm>
                  <a:off x="1968" y="2515"/>
                  <a:ext cx="26" cy="2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" name="Google Shape;184;p19"/>
                <p:cNvSpPr/>
                <p:nvPr/>
              </p:nvSpPr>
              <p:spPr>
                <a:xfrm>
                  <a:off x="2070" y="2515"/>
                  <a:ext cx="26" cy="2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" name="Google Shape;185;p19"/>
                <p:cNvSpPr/>
                <p:nvPr/>
              </p:nvSpPr>
              <p:spPr>
                <a:xfrm>
                  <a:off x="2134" y="2515"/>
                  <a:ext cx="26" cy="2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186" name="Google Shape;186;p19"/>
                <p:cNvCxnSpPr/>
                <p:nvPr/>
              </p:nvCxnSpPr>
              <p:spPr>
                <a:xfrm>
                  <a:off x="2096" y="2528"/>
                  <a:ext cx="38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7" name="Google Shape;187;p19"/>
                <p:cNvCxnSpPr/>
                <p:nvPr/>
              </p:nvCxnSpPr>
              <p:spPr>
                <a:xfrm>
                  <a:off x="1981" y="2490"/>
                  <a:ext cx="0" cy="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8" name="Google Shape;188;p19"/>
                <p:cNvCxnSpPr/>
                <p:nvPr/>
              </p:nvCxnSpPr>
              <p:spPr>
                <a:xfrm>
                  <a:off x="1990" y="2537"/>
                  <a:ext cx="33" cy="2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9" name="Google Shape;189;p19"/>
                <p:cNvCxnSpPr/>
                <p:nvPr/>
              </p:nvCxnSpPr>
              <p:spPr>
                <a:xfrm flipH="1" rot="10800000">
                  <a:off x="2041" y="2537"/>
                  <a:ext cx="33" cy="2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90" name="Google Shape;190;p19"/>
                <p:cNvCxnSpPr/>
                <p:nvPr/>
              </p:nvCxnSpPr>
              <p:spPr>
                <a:xfrm>
                  <a:off x="1990" y="2486"/>
                  <a:ext cx="80" cy="42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91" name="Google Shape;191;p19"/>
            <p:cNvGrpSpPr/>
            <p:nvPr/>
          </p:nvGrpSpPr>
          <p:grpSpPr>
            <a:xfrm>
              <a:off x="1976385" y="5082841"/>
              <a:ext cx="1134629" cy="1134504"/>
              <a:chOff x="353119" y="4925848"/>
              <a:chExt cx="1615558" cy="1615558"/>
            </a:xfrm>
          </p:grpSpPr>
          <p:pic>
            <p:nvPicPr>
              <p:cNvPr id="192" name="Google Shape;192;p1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353119" y="4925848"/>
                <a:ext cx="1615558" cy="161555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3" name="Google Shape;193;p19"/>
              <p:cNvSpPr/>
              <p:nvPr/>
            </p:nvSpPr>
            <p:spPr>
              <a:xfrm>
                <a:off x="729645" y="5302372"/>
                <a:ext cx="862511" cy="862511"/>
              </a:xfrm>
              <a:prstGeom prst="ellipse">
                <a:avLst/>
              </a:prstGeom>
              <a:solidFill>
                <a:schemeClr val="lt1"/>
              </a:solidFill>
              <a:ln cap="rnd" cmpd="sng" w="9525">
                <a:solidFill>
                  <a:schemeClr val="dk1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4" name="Google Shape;194;p19"/>
              <p:cNvGrpSpPr/>
              <p:nvPr/>
            </p:nvGrpSpPr>
            <p:grpSpPr>
              <a:xfrm>
                <a:off x="914432" y="5429559"/>
                <a:ext cx="540528" cy="540529"/>
                <a:chOff x="2708" y="1755"/>
                <a:chExt cx="166" cy="166"/>
              </a:xfrm>
            </p:grpSpPr>
            <p:sp>
              <p:nvSpPr>
                <p:cNvPr id="195" name="Google Shape;195;p19"/>
                <p:cNvSpPr/>
                <p:nvPr/>
              </p:nvSpPr>
              <p:spPr>
                <a:xfrm>
                  <a:off x="2708" y="1793"/>
                  <a:ext cx="26" cy="2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6" name="Google Shape;196;p19"/>
                <p:cNvSpPr/>
                <p:nvPr/>
              </p:nvSpPr>
              <p:spPr>
                <a:xfrm>
                  <a:off x="2810" y="1793"/>
                  <a:ext cx="26" cy="2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7" name="Google Shape;197;p19"/>
                <p:cNvSpPr/>
                <p:nvPr/>
              </p:nvSpPr>
              <p:spPr>
                <a:xfrm>
                  <a:off x="2759" y="1755"/>
                  <a:ext cx="26" cy="2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8" name="Google Shape;198;p19"/>
                <p:cNvSpPr/>
                <p:nvPr/>
              </p:nvSpPr>
              <p:spPr>
                <a:xfrm>
                  <a:off x="2810" y="1844"/>
                  <a:ext cx="26" cy="2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9" name="Google Shape;199;p19"/>
                <p:cNvSpPr/>
                <p:nvPr/>
              </p:nvSpPr>
              <p:spPr>
                <a:xfrm>
                  <a:off x="2849" y="1895"/>
                  <a:ext cx="25" cy="2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200" name="Google Shape;200;p19"/>
                <p:cNvCxnSpPr/>
                <p:nvPr/>
              </p:nvCxnSpPr>
              <p:spPr>
                <a:xfrm flipH="1" rot="10800000">
                  <a:off x="2730" y="1777"/>
                  <a:ext cx="33" cy="2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1" name="Google Shape;201;p19"/>
                <p:cNvCxnSpPr/>
                <p:nvPr/>
              </p:nvCxnSpPr>
              <p:spPr>
                <a:xfrm>
                  <a:off x="2781" y="1777"/>
                  <a:ext cx="33" cy="2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2" name="Google Shape;202;p19"/>
                <p:cNvCxnSpPr/>
                <p:nvPr/>
              </p:nvCxnSpPr>
              <p:spPr>
                <a:xfrm>
                  <a:off x="2823" y="1819"/>
                  <a:ext cx="0" cy="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3" name="Google Shape;203;p19"/>
                <p:cNvCxnSpPr/>
                <p:nvPr/>
              </p:nvCxnSpPr>
              <p:spPr>
                <a:xfrm>
                  <a:off x="2832" y="1866"/>
                  <a:ext cx="21" cy="3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4" name="Google Shape;204;p19"/>
                <p:cNvCxnSpPr/>
                <p:nvPr/>
              </p:nvCxnSpPr>
              <p:spPr>
                <a:xfrm>
                  <a:off x="2730" y="1815"/>
                  <a:ext cx="80" cy="42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05" name="Google Shape;205;p19"/>
            <p:cNvGrpSpPr/>
            <p:nvPr/>
          </p:nvGrpSpPr>
          <p:grpSpPr>
            <a:xfrm>
              <a:off x="3472757" y="5450357"/>
              <a:ext cx="450365" cy="384946"/>
              <a:chOff x="3623" y="1748"/>
              <a:chExt cx="194" cy="166"/>
            </a:xfrm>
          </p:grpSpPr>
          <p:sp>
            <p:nvSpPr>
              <p:cNvPr id="206" name="Google Shape;206;p19"/>
              <p:cNvSpPr/>
              <p:nvPr/>
            </p:nvSpPr>
            <p:spPr>
              <a:xfrm>
                <a:off x="3623" y="1786"/>
                <a:ext cx="26" cy="26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rgbClr val="8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9"/>
              <p:cNvSpPr/>
              <p:nvPr/>
            </p:nvSpPr>
            <p:spPr>
              <a:xfrm>
                <a:off x="3725" y="1786"/>
                <a:ext cx="26" cy="26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rgbClr val="8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9"/>
              <p:cNvSpPr/>
              <p:nvPr/>
            </p:nvSpPr>
            <p:spPr>
              <a:xfrm>
                <a:off x="3674" y="1748"/>
                <a:ext cx="26" cy="26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rgbClr val="8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9"/>
              <p:cNvSpPr/>
              <p:nvPr/>
            </p:nvSpPr>
            <p:spPr>
              <a:xfrm>
                <a:off x="3725" y="1837"/>
                <a:ext cx="26" cy="26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rgbClr val="8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9"/>
              <p:cNvSpPr/>
              <p:nvPr/>
            </p:nvSpPr>
            <p:spPr>
              <a:xfrm>
                <a:off x="3764" y="1888"/>
                <a:ext cx="25" cy="26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rgbClr val="8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11" name="Google Shape;211;p19"/>
              <p:cNvCxnSpPr/>
              <p:nvPr/>
            </p:nvCxnSpPr>
            <p:spPr>
              <a:xfrm>
                <a:off x="3645" y="1808"/>
                <a:ext cx="80" cy="42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2" name="Google Shape;212;p19"/>
              <p:cNvCxnSpPr/>
              <p:nvPr/>
            </p:nvCxnSpPr>
            <p:spPr>
              <a:xfrm>
                <a:off x="3696" y="1770"/>
                <a:ext cx="33" cy="2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3" name="Google Shape;213;p19"/>
              <p:cNvCxnSpPr/>
              <p:nvPr/>
            </p:nvCxnSpPr>
            <p:spPr>
              <a:xfrm>
                <a:off x="3738" y="1812"/>
                <a:ext cx="0" cy="25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4" name="Google Shape;214;p19"/>
              <p:cNvCxnSpPr/>
              <p:nvPr/>
            </p:nvCxnSpPr>
            <p:spPr>
              <a:xfrm>
                <a:off x="3747" y="1859"/>
                <a:ext cx="21" cy="33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15" name="Google Shape;215;p19"/>
              <p:cNvSpPr/>
              <p:nvPr/>
            </p:nvSpPr>
            <p:spPr>
              <a:xfrm>
                <a:off x="3792" y="1836"/>
                <a:ext cx="25" cy="26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rgbClr val="8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16" name="Google Shape;216;p19"/>
              <p:cNvCxnSpPr/>
              <p:nvPr/>
            </p:nvCxnSpPr>
            <p:spPr>
              <a:xfrm flipH="1">
                <a:off x="3751" y="1849"/>
                <a:ext cx="41" cy="1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217" name="Google Shape;217;p19"/>
            <p:cNvSpPr txBox="1"/>
            <p:nvPr/>
          </p:nvSpPr>
          <p:spPr>
            <a:xfrm>
              <a:off x="2107088" y="6062580"/>
              <a:ext cx="875561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PSICQUIC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 A</a:t>
              </a:r>
              <a:endParaRPr/>
            </a:p>
          </p:txBody>
        </p:sp>
        <p:sp>
          <p:nvSpPr>
            <p:cNvPr id="218" name="Google Shape;218;p19"/>
            <p:cNvSpPr txBox="1"/>
            <p:nvPr/>
          </p:nvSpPr>
          <p:spPr>
            <a:xfrm>
              <a:off x="3247114" y="6062580"/>
              <a:ext cx="906018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PSICQUIC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 B</a:t>
              </a:r>
              <a:endParaRPr/>
            </a:p>
          </p:txBody>
        </p:sp>
        <p:sp>
          <p:nvSpPr>
            <p:cNvPr id="219" name="Google Shape;219;p19"/>
            <p:cNvSpPr txBox="1"/>
            <p:nvPr/>
          </p:nvSpPr>
          <p:spPr>
            <a:xfrm>
              <a:off x="4383734" y="6062580"/>
              <a:ext cx="906018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PSICQUIC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 C</a:t>
              </a:r>
              <a:endParaRPr/>
            </a:p>
          </p:txBody>
        </p:sp>
      </p:grpSp>
      <p:grpSp>
        <p:nvGrpSpPr>
          <p:cNvPr id="220" name="Google Shape;220;p19"/>
          <p:cNvGrpSpPr/>
          <p:nvPr/>
        </p:nvGrpSpPr>
        <p:grpSpPr>
          <a:xfrm>
            <a:off x="4100976" y="1844824"/>
            <a:ext cx="831064" cy="1108030"/>
            <a:chOff x="9468519" y="-3467"/>
            <a:chExt cx="3384667" cy="4512666"/>
          </a:xfrm>
        </p:grpSpPr>
        <p:grpSp>
          <p:nvGrpSpPr>
            <p:cNvPr id="221" name="Google Shape;221;p19"/>
            <p:cNvGrpSpPr/>
            <p:nvPr/>
          </p:nvGrpSpPr>
          <p:grpSpPr>
            <a:xfrm>
              <a:off x="9468519" y="-3467"/>
              <a:ext cx="3384667" cy="4512666"/>
              <a:chOff x="1115573" y="1772747"/>
              <a:chExt cx="3168571" cy="4224551"/>
            </a:xfrm>
          </p:grpSpPr>
          <p:grpSp>
            <p:nvGrpSpPr>
              <p:cNvPr id="222" name="Google Shape;222;p19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223" name="Google Shape;223;p19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4" name="Google Shape;224;p19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19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6" name="Google Shape;226;p19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27" name="Google Shape;227;p19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9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9" name="Google Shape;229;p19"/>
            <p:cNvGrpSpPr/>
            <p:nvPr/>
          </p:nvGrpSpPr>
          <p:grpSpPr>
            <a:xfrm>
              <a:off x="9756575" y="836711"/>
              <a:ext cx="2808300" cy="3384300"/>
              <a:chOff x="4283967" y="2564903"/>
              <a:chExt cx="2808300" cy="3384300"/>
            </a:xfrm>
          </p:grpSpPr>
          <p:sp>
            <p:nvSpPr>
              <p:cNvPr id="230" name="Google Shape;230;p19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9"/>
              <p:cNvSpPr/>
              <p:nvPr/>
            </p:nvSpPr>
            <p:spPr>
              <a:xfrm>
                <a:off x="4499992" y="2780927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9"/>
              <p:cNvSpPr/>
              <p:nvPr/>
            </p:nvSpPr>
            <p:spPr>
              <a:xfrm>
                <a:off x="4499992" y="3212975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9"/>
              <p:cNvSpPr/>
              <p:nvPr/>
            </p:nvSpPr>
            <p:spPr>
              <a:xfrm>
                <a:off x="4499992" y="3645023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19"/>
              <p:cNvSpPr/>
              <p:nvPr/>
            </p:nvSpPr>
            <p:spPr>
              <a:xfrm>
                <a:off x="4499992" y="4077071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19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19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19"/>
              <p:cNvSpPr/>
              <p:nvPr/>
            </p:nvSpPr>
            <p:spPr>
              <a:xfrm>
                <a:off x="4499992" y="4941167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38" name="Google Shape;238;p19"/>
              <p:cNvGrpSpPr/>
              <p:nvPr/>
            </p:nvGrpSpPr>
            <p:grpSpPr>
              <a:xfrm>
                <a:off x="5580111" y="5517231"/>
                <a:ext cx="1264588" cy="165258"/>
                <a:chOff x="5637850" y="1626750"/>
                <a:chExt cx="1264588" cy="165258"/>
              </a:xfrm>
            </p:grpSpPr>
            <p:sp>
              <p:nvSpPr>
                <p:cNvPr id="239" name="Google Shape;239;p19"/>
                <p:cNvSpPr/>
                <p:nvPr/>
              </p:nvSpPr>
              <p:spPr>
                <a:xfrm rot="5400000">
                  <a:off x="6741338" y="1626750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0" name="Google Shape;240;p19"/>
                <p:cNvSpPr/>
                <p:nvPr/>
              </p:nvSpPr>
              <p:spPr>
                <a:xfrm>
                  <a:off x="6518421" y="162777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1" name="Google Shape;241;p19"/>
                <p:cNvSpPr/>
                <p:nvPr/>
              </p:nvSpPr>
              <p:spPr>
                <a:xfrm>
                  <a:off x="6300192" y="1628800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2" name="Google Shape;242;p19"/>
                <p:cNvSpPr/>
                <p:nvPr/>
              </p:nvSpPr>
              <p:spPr>
                <a:xfrm rot="-5400000">
                  <a:off x="5637850" y="1630908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3" name="Google Shape;243;p19"/>
                <p:cNvSpPr/>
                <p:nvPr/>
              </p:nvSpPr>
              <p:spPr>
                <a:xfrm rot="10800000">
                  <a:off x="5867967" y="162988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4" name="Google Shape;244;p19"/>
                <p:cNvSpPr/>
                <p:nvPr/>
              </p:nvSpPr>
              <p:spPr>
                <a:xfrm rot="10800000">
                  <a:off x="6086196" y="1628858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pic>
        <p:nvPicPr>
          <p:cNvPr id="245" name="Google Shape;24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14202" y="4221060"/>
            <a:ext cx="910898" cy="910798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9"/>
          <p:cNvSpPr txBox="1"/>
          <p:nvPr/>
        </p:nvSpPr>
        <p:spPr>
          <a:xfrm>
            <a:off x="3927914" y="3789040"/>
            <a:ext cx="1134758" cy="6093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5F5F5F"/>
                </a:solidFill>
                <a:latin typeface="Calibri"/>
                <a:ea typeface="Calibri"/>
                <a:cs typeface="Calibri"/>
                <a:sym typeface="Calibri"/>
              </a:rPr>
              <a:t>MIQL</a:t>
            </a:r>
            <a:endParaRPr/>
          </a:p>
        </p:txBody>
      </p:sp>
      <p:grpSp>
        <p:nvGrpSpPr>
          <p:cNvPr id="247" name="Google Shape;247;p19"/>
          <p:cNvGrpSpPr/>
          <p:nvPr/>
        </p:nvGrpSpPr>
        <p:grpSpPr>
          <a:xfrm>
            <a:off x="1040680" y="4193258"/>
            <a:ext cx="1731120" cy="1539998"/>
            <a:chOff x="1223933" y="4273424"/>
            <a:chExt cx="1731120" cy="1539998"/>
          </a:xfrm>
        </p:grpSpPr>
        <p:grpSp>
          <p:nvGrpSpPr>
            <p:cNvPr id="248" name="Google Shape;248;p19"/>
            <p:cNvGrpSpPr/>
            <p:nvPr/>
          </p:nvGrpSpPr>
          <p:grpSpPr>
            <a:xfrm>
              <a:off x="1223933" y="4273424"/>
              <a:ext cx="1731120" cy="1539998"/>
              <a:chOff x="1115573" y="1772747"/>
              <a:chExt cx="3168571" cy="4224551"/>
            </a:xfrm>
          </p:grpSpPr>
          <p:grpSp>
            <p:nvGrpSpPr>
              <p:cNvPr id="249" name="Google Shape;249;p19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250" name="Google Shape;250;p19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1" name="Google Shape;251;p19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2" name="Google Shape;252;p19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19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54" name="Google Shape;254;p19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6" name="Google Shape;256;p19"/>
            <p:cNvGrpSpPr/>
            <p:nvPr/>
          </p:nvGrpSpPr>
          <p:grpSpPr>
            <a:xfrm>
              <a:off x="1505501" y="4552194"/>
              <a:ext cx="1156419" cy="1163556"/>
              <a:chOff x="2609" y="1075"/>
              <a:chExt cx="514" cy="514"/>
            </a:xfrm>
          </p:grpSpPr>
          <p:sp>
            <p:nvSpPr>
              <p:cNvPr id="257" name="Google Shape;257;p19"/>
              <p:cNvSpPr/>
              <p:nvPr/>
            </p:nvSpPr>
            <p:spPr>
              <a:xfrm>
                <a:off x="2609" y="1075"/>
                <a:ext cx="514" cy="514"/>
              </a:xfrm>
              <a:prstGeom prst="ellipse">
                <a:avLst/>
              </a:prstGeom>
              <a:solidFill>
                <a:schemeClr val="lt1"/>
              </a:solidFill>
              <a:ln cap="rnd" cmpd="sng" w="349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58" name="Google Shape;258;p19"/>
              <p:cNvGrpSpPr/>
              <p:nvPr/>
            </p:nvGrpSpPr>
            <p:grpSpPr>
              <a:xfrm>
                <a:off x="2707" y="1182"/>
                <a:ext cx="329" cy="286"/>
                <a:chOff x="528" y="1968"/>
                <a:chExt cx="720" cy="624"/>
              </a:xfrm>
            </p:grpSpPr>
            <p:sp>
              <p:nvSpPr>
                <p:cNvPr id="259" name="Google Shape;259;p19"/>
                <p:cNvSpPr/>
                <p:nvPr/>
              </p:nvSpPr>
              <p:spPr>
                <a:xfrm>
                  <a:off x="528" y="2112"/>
                  <a:ext cx="96" cy="9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260;p19"/>
                <p:cNvSpPr/>
                <p:nvPr/>
              </p:nvSpPr>
              <p:spPr>
                <a:xfrm>
                  <a:off x="912" y="2112"/>
                  <a:ext cx="96" cy="9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19"/>
                <p:cNvSpPr/>
                <p:nvPr/>
              </p:nvSpPr>
              <p:spPr>
                <a:xfrm>
                  <a:off x="720" y="1968"/>
                  <a:ext cx="96" cy="9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19"/>
                <p:cNvSpPr/>
                <p:nvPr/>
              </p:nvSpPr>
              <p:spPr>
                <a:xfrm>
                  <a:off x="720" y="2448"/>
                  <a:ext cx="96" cy="9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19"/>
                <p:cNvSpPr/>
                <p:nvPr/>
              </p:nvSpPr>
              <p:spPr>
                <a:xfrm>
                  <a:off x="528" y="2304"/>
                  <a:ext cx="96" cy="9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19"/>
                <p:cNvSpPr/>
                <p:nvPr/>
              </p:nvSpPr>
              <p:spPr>
                <a:xfrm>
                  <a:off x="912" y="2304"/>
                  <a:ext cx="96" cy="9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19"/>
                <p:cNvSpPr/>
                <p:nvPr/>
              </p:nvSpPr>
              <p:spPr>
                <a:xfrm>
                  <a:off x="1152" y="2304"/>
                  <a:ext cx="96" cy="9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19"/>
                <p:cNvSpPr/>
                <p:nvPr/>
              </p:nvSpPr>
              <p:spPr>
                <a:xfrm>
                  <a:off x="1056" y="2496"/>
                  <a:ext cx="96" cy="96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rgbClr val="8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267" name="Google Shape;267;p19"/>
                <p:cNvCxnSpPr/>
                <p:nvPr/>
              </p:nvCxnSpPr>
              <p:spPr>
                <a:xfrm flipH="1" rot="10800000">
                  <a:off x="610" y="2050"/>
                  <a:ext cx="124" cy="7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68" name="Google Shape;268;p19"/>
                <p:cNvCxnSpPr/>
                <p:nvPr/>
              </p:nvCxnSpPr>
              <p:spPr>
                <a:xfrm>
                  <a:off x="802" y="2050"/>
                  <a:ext cx="124" cy="7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69" name="Google Shape;269;p19"/>
                <p:cNvCxnSpPr/>
                <p:nvPr/>
              </p:nvCxnSpPr>
              <p:spPr>
                <a:xfrm>
                  <a:off x="960" y="2208"/>
                  <a:ext cx="0" cy="9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0" name="Google Shape;270;p19"/>
                <p:cNvCxnSpPr/>
                <p:nvPr/>
              </p:nvCxnSpPr>
              <p:spPr>
                <a:xfrm>
                  <a:off x="1008" y="2352"/>
                  <a:ext cx="144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1" name="Google Shape;271;p19"/>
                <p:cNvCxnSpPr/>
                <p:nvPr/>
              </p:nvCxnSpPr>
              <p:spPr>
                <a:xfrm>
                  <a:off x="576" y="2208"/>
                  <a:ext cx="0" cy="9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2" name="Google Shape;272;p19"/>
                <p:cNvCxnSpPr/>
                <p:nvPr/>
              </p:nvCxnSpPr>
              <p:spPr>
                <a:xfrm>
                  <a:off x="610" y="2386"/>
                  <a:ext cx="124" cy="7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3" name="Google Shape;273;p19"/>
                <p:cNvCxnSpPr/>
                <p:nvPr/>
              </p:nvCxnSpPr>
              <p:spPr>
                <a:xfrm flipH="1" rot="10800000">
                  <a:off x="802" y="2386"/>
                  <a:ext cx="124" cy="7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4" name="Google Shape;274;p19"/>
                <p:cNvCxnSpPr/>
                <p:nvPr/>
              </p:nvCxnSpPr>
              <p:spPr>
                <a:xfrm>
                  <a:off x="994" y="2386"/>
                  <a:ext cx="76" cy="124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5" name="Google Shape;275;p19"/>
                <p:cNvCxnSpPr/>
                <p:nvPr/>
              </p:nvCxnSpPr>
              <p:spPr>
                <a:xfrm>
                  <a:off x="630" y="2185"/>
                  <a:ext cx="302" cy="158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276" name="Google Shape;276;p19"/>
          <p:cNvGrpSpPr/>
          <p:nvPr/>
        </p:nvGrpSpPr>
        <p:grpSpPr>
          <a:xfrm>
            <a:off x="419499" y="4648734"/>
            <a:ext cx="351777" cy="712467"/>
            <a:chOff x="5220071" y="1898721"/>
            <a:chExt cx="719999" cy="1458238"/>
          </a:xfrm>
        </p:grpSpPr>
        <p:sp>
          <p:nvSpPr>
            <p:cNvPr id="277" name="Google Shape;277;p19"/>
            <p:cNvSpPr/>
            <p:nvPr/>
          </p:nvSpPr>
          <p:spPr>
            <a:xfrm>
              <a:off x="5220071" y="1898721"/>
              <a:ext cx="719999" cy="720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p19"/>
            <p:cNvCxnSpPr/>
            <p:nvPr/>
          </p:nvCxnSpPr>
          <p:spPr>
            <a:xfrm>
              <a:off x="5580071" y="2564824"/>
              <a:ext cx="0" cy="5043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9" name="Google Shape;279;p19"/>
            <p:cNvCxnSpPr/>
            <p:nvPr/>
          </p:nvCxnSpPr>
          <p:spPr>
            <a:xfrm flipH="1">
              <a:off x="5292112" y="3068959"/>
              <a:ext cx="288000" cy="2880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0" name="Google Shape;280;p19"/>
            <p:cNvCxnSpPr/>
            <p:nvPr/>
          </p:nvCxnSpPr>
          <p:spPr>
            <a:xfrm>
              <a:off x="5580112" y="3068959"/>
              <a:ext cx="288000" cy="2880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1" name="Google Shape;281;p19"/>
            <p:cNvCxnSpPr/>
            <p:nvPr/>
          </p:nvCxnSpPr>
          <p:spPr>
            <a:xfrm>
              <a:off x="5322685" y="2780927"/>
              <a:ext cx="503999" cy="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1371" y="4323758"/>
            <a:ext cx="376826" cy="937682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0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Beacons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88" name="Google Shape;288;p20"/>
          <p:cNvSpPr/>
          <p:nvPr/>
        </p:nvSpPr>
        <p:spPr>
          <a:xfrm>
            <a:off x="2946850" y="4876720"/>
            <a:ext cx="2755386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9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0"/>
          <p:cNvSpPr/>
          <p:nvPr/>
        </p:nvSpPr>
        <p:spPr>
          <a:xfrm rot="-2700000">
            <a:off x="1642951" y="3449966"/>
            <a:ext cx="2755386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7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0"/>
          <p:cNvSpPr/>
          <p:nvPr/>
        </p:nvSpPr>
        <p:spPr>
          <a:xfrm rot="-8100000">
            <a:off x="4623095" y="3449967"/>
            <a:ext cx="2755387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8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0"/>
          <p:cNvSpPr txBox="1"/>
          <p:nvPr/>
        </p:nvSpPr>
        <p:spPr>
          <a:xfrm>
            <a:off x="2286169" y="3154068"/>
            <a:ext cx="719992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Find</a:t>
            </a:r>
            <a:endParaRPr/>
          </a:p>
        </p:txBody>
      </p:sp>
      <p:sp>
        <p:nvSpPr>
          <p:cNvPr id="292" name="Google Shape;292;p20"/>
          <p:cNvSpPr txBox="1"/>
          <p:nvPr/>
        </p:nvSpPr>
        <p:spPr>
          <a:xfrm>
            <a:off x="6089132" y="3154068"/>
            <a:ext cx="1039971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Publish</a:t>
            </a:r>
            <a:endParaRPr/>
          </a:p>
        </p:txBody>
      </p:sp>
      <p:sp>
        <p:nvSpPr>
          <p:cNvPr id="293" name="Google Shape;293;p20"/>
          <p:cNvSpPr txBox="1"/>
          <p:nvPr/>
        </p:nvSpPr>
        <p:spPr>
          <a:xfrm>
            <a:off x="3946075" y="5315285"/>
            <a:ext cx="915893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Query</a:t>
            </a:r>
            <a:endParaRPr i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0"/>
          <p:cNvSpPr txBox="1"/>
          <p:nvPr/>
        </p:nvSpPr>
        <p:spPr>
          <a:xfrm>
            <a:off x="1288053" y="5678575"/>
            <a:ext cx="1202041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Client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0"/>
          <p:cNvSpPr txBox="1"/>
          <p:nvPr/>
        </p:nvSpPr>
        <p:spPr>
          <a:xfrm>
            <a:off x="3691056" y="1340768"/>
            <a:ext cx="1623708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Registry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0"/>
          <p:cNvSpPr txBox="1"/>
          <p:nvPr/>
        </p:nvSpPr>
        <p:spPr>
          <a:xfrm>
            <a:off x="6322306" y="5732813"/>
            <a:ext cx="124585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Servers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0"/>
          <p:cNvSpPr txBox="1"/>
          <p:nvPr/>
        </p:nvSpPr>
        <p:spPr>
          <a:xfrm>
            <a:off x="3586305" y="3456095"/>
            <a:ext cx="1772180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Standard</a:t>
            </a:r>
            <a:endParaRPr i="1"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0"/>
          <p:cNvSpPr txBox="1"/>
          <p:nvPr/>
        </p:nvSpPr>
        <p:spPr>
          <a:xfrm>
            <a:off x="5805971" y="5206436"/>
            <a:ext cx="8755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BEACON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A</a:t>
            </a:r>
            <a:endParaRPr/>
          </a:p>
        </p:txBody>
      </p:sp>
      <p:sp>
        <p:nvSpPr>
          <p:cNvPr id="299" name="Google Shape;299;p20"/>
          <p:cNvSpPr txBox="1"/>
          <p:nvPr/>
        </p:nvSpPr>
        <p:spPr>
          <a:xfrm>
            <a:off x="6968535" y="5206436"/>
            <a:ext cx="86094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BEACON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B</a:t>
            </a:r>
            <a:endParaRPr/>
          </a:p>
        </p:txBody>
      </p:sp>
      <p:sp>
        <p:nvSpPr>
          <p:cNvPr id="300" name="Google Shape;300;p20"/>
          <p:cNvSpPr txBox="1"/>
          <p:nvPr/>
        </p:nvSpPr>
        <p:spPr>
          <a:xfrm>
            <a:off x="8108361" y="5206436"/>
            <a:ext cx="85452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BEACON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C</a:t>
            </a:r>
            <a:endParaRPr/>
          </a:p>
        </p:txBody>
      </p:sp>
      <p:grpSp>
        <p:nvGrpSpPr>
          <p:cNvPr id="301" name="Google Shape;301;p20"/>
          <p:cNvGrpSpPr/>
          <p:nvPr/>
        </p:nvGrpSpPr>
        <p:grpSpPr>
          <a:xfrm>
            <a:off x="4100976" y="1844824"/>
            <a:ext cx="831064" cy="1108030"/>
            <a:chOff x="9468519" y="-3467"/>
            <a:chExt cx="3384667" cy="4512666"/>
          </a:xfrm>
        </p:grpSpPr>
        <p:grpSp>
          <p:nvGrpSpPr>
            <p:cNvPr id="302" name="Google Shape;302;p20"/>
            <p:cNvGrpSpPr/>
            <p:nvPr/>
          </p:nvGrpSpPr>
          <p:grpSpPr>
            <a:xfrm>
              <a:off x="9468519" y="-3467"/>
              <a:ext cx="3384667" cy="4512666"/>
              <a:chOff x="1115573" y="1772747"/>
              <a:chExt cx="3168571" cy="4224551"/>
            </a:xfrm>
          </p:grpSpPr>
          <p:grpSp>
            <p:nvGrpSpPr>
              <p:cNvPr id="303" name="Google Shape;303;p20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304" name="Google Shape;304;p20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5" name="Google Shape;305;p20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6" name="Google Shape;306;p20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7" name="Google Shape;307;p20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08" name="Google Shape;308;p20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20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0" name="Google Shape;310;p20"/>
            <p:cNvGrpSpPr/>
            <p:nvPr/>
          </p:nvGrpSpPr>
          <p:grpSpPr>
            <a:xfrm>
              <a:off x="9756575" y="836711"/>
              <a:ext cx="2808300" cy="3384300"/>
              <a:chOff x="4283967" y="2564903"/>
              <a:chExt cx="2808300" cy="3384300"/>
            </a:xfrm>
          </p:grpSpPr>
          <p:sp>
            <p:nvSpPr>
              <p:cNvPr id="311" name="Google Shape;311;p20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20"/>
              <p:cNvSpPr/>
              <p:nvPr/>
            </p:nvSpPr>
            <p:spPr>
              <a:xfrm>
                <a:off x="4499992" y="2780927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20"/>
              <p:cNvSpPr/>
              <p:nvPr/>
            </p:nvSpPr>
            <p:spPr>
              <a:xfrm>
                <a:off x="4499992" y="3212975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20"/>
              <p:cNvSpPr/>
              <p:nvPr/>
            </p:nvSpPr>
            <p:spPr>
              <a:xfrm>
                <a:off x="4499992" y="3645023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20"/>
              <p:cNvSpPr/>
              <p:nvPr/>
            </p:nvSpPr>
            <p:spPr>
              <a:xfrm>
                <a:off x="4499992" y="4077071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20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20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20"/>
              <p:cNvSpPr/>
              <p:nvPr/>
            </p:nvSpPr>
            <p:spPr>
              <a:xfrm>
                <a:off x="4499992" y="4941167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19" name="Google Shape;319;p20"/>
              <p:cNvGrpSpPr/>
              <p:nvPr/>
            </p:nvGrpSpPr>
            <p:grpSpPr>
              <a:xfrm>
                <a:off x="5580111" y="5517231"/>
                <a:ext cx="1264588" cy="165258"/>
                <a:chOff x="5637850" y="1626750"/>
                <a:chExt cx="1264588" cy="165258"/>
              </a:xfrm>
            </p:grpSpPr>
            <p:sp>
              <p:nvSpPr>
                <p:cNvPr id="320" name="Google Shape;320;p20"/>
                <p:cNvSpPr/>
                <p:nvPr/>
              </p:nvSpPr>
              <p:spPr>
                <a:xfrm rot="5400000">
                  <a:off x="6741338" y="1626750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1" name="Google Shape;321;p20"/>
                <p:cNvSpPr/>
                <p:nvPr/>
              </p:nvSpPr>
              <p:spPr>
                <a:xfrm>
                  <a:off x="6518421" y="162777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2" name="Google Shape;322;p20"/>
                <p:cNvSpPr/>
                <p:nvPr/>
              </p:nvSpPr>
              <p:spPr>
                <a:xfrm>
                  <a:off x="6300192" y="1628800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" name="Google Shape;323;p20"/>
                <p:cNvSpPr/>
                <p:nvPr/>
              </p:nvSpPr>
              <p:spPr>
                <a:xfrm rot="-5400000">
                  <a:off x="5637850" y="1630908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4" name="Google Shape;324;p20"/>
                <p:cNvSpPr/>
                <p:nvPr/>
              </p:nvSpPr>
              <p:spPr>
                <a:xfrm rot="10800000">
                  <a:off x="5867967" y="162988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5" name="Google Shape;325;p20"/>
                <p:cNvSpPr/>
                <p:nvPr/>
              </p:nvSpPr>
              <p:spPr>
                <a:xfrm rot="10800000">
                  <a:off x="6086196" y="1628858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pic>
        <p:nvPicPr>
          <p:cNvPr id="326" name="Google Shape;32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14202" y="4221060"/>
            <a:ext cx="910898" cy="910798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0"/>
          <p:cNvSpPr txBox="1"/>
          <p:nvPr/>
        </p:nvSpPr>
        <p:spPr>
          <a:xfrm>
            <a:off x="3565810" y="3789040"/>
            <a:ext cx="185897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5F5F5F"/>
                </a:solidFill>
                <a:latin typeface="Calibri"/>
                <a:ea typeface="Calibri"/>
                <a:cs typeface="Calibri"/>
                <a:sym typeface="Calibri"/>
              </a:rPr>
              <a:t>Beacons spec</a:t>
            </a:r>
            <a:endParaRPr sz="2400">
              <a:solidFill>
                <a:srgbClr val="5F5F5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8" name="Google Shape;328;p20"/>
          <p:cNvGrpSpPr/>
          <p:nvPr/>
        </p:nvGrpSpPr>
        <p:grpSpPr>
          <a:xfrm>
            <a:off x="775263" y="4582846"/>
            <a:ext cx="351777" cy="712467"/>
            <a:chOff x="5220071" y="1898721"/>
            <a:chExt cx="719999" cy="1458238"/>
          </a:xfrm>
        </p:grpSpPr>
        <p:sp>
          <p:nvSpPr>
            <p:cNvPr id="329" name="Google Shape;329;p20"/>
            <p:cNvSpPr/>
            <p:nvPr/>
          </p:nvSpPr>
          <p:spPr>
            <a:xfrm>
              <a:off x="5220071" y="1898721"/>
              <a:ext cx="719999" cy="720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0" name="Google Shape;330;p20"/>
            <p:cNvCxnSpPr/>
            <p:nvPr/>
          </p:nvCxnSpPr>
          <p:spPr>
            <a:xfrm>
              <a:off x="5580071" y="2564824"/>
              <a:ext cx="0" cy="5043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1" name="Google Shape;331;p20"/>
            <p:cNvCxnSpPr/>
            <p:nvPr/>
          </p:nvCxnSpPr>
          <p:spPr>
            <a:xfrm flipH="1">
              <a:off x="5292112" y="3068959"/>
              <a:ext cx="288000" cy="2880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2" name="Google Shape;332;p20"/>
            <p:cNvCxnSpPr/>
            <p:nvPr/>
          </p:nvCxnSpPr>
          <p:spPr>
            <a:xfrm>
              <a:off x="5580112" y="3068959"/>
              <a:ext cx="288000" cy="28800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3" name="Google Shape;333;p20"/>
            <p:cNvCxnSpPr/>
            <p:nvPr/>
          </p:nvCxnSpPr>
          <p:spPr>
            <a:xfrm>
              <a:off x="5322685" y="2780927"/>
              <a:ext cx="503999" cy="0"/>
            </a:xfrm>
            <a:prstGeom prst="straightConnector1">
              <a:avLst/>
            </a:prstGeom>
            <a:noFill/>
            <a:ln cap="flat" cmpd="sng" w="952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334" name="Google Shape;33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5333" y="4324387"/>
            <a:ext cx="376826" cy="937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14918" y="4324387"/>
            <a:ext cx="376826" cy="9376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" name="Google Shape;336;p20"/>
          <p:cNvGrpSpPr/>
          <p:nvPr/>
        </p:nvGrpSpPr>
        <p:grpSpPr>
          <a:xfrm>
            <a:off x="1385904" y="4116406"/>
            <a:ext cx="1140527" cy="1520627"/>
            <a:chOff x="2077545" y="1407481"/>
            <a:chExt cx="831064" cy="1108030"/>
          </a:xfrm>
        </p:grpSpPr>
        <p:grpSp>
          <p:nvGrpSpPr>
            <p:cNvPr id="337" name="Google Shape;337;p20"/>
            <p:cNvGrpSpPr/>
            <p:nvPr/>
          </p:nvGrpSpPr>
          <p:grpSpPr>
            <a:xfrm>
              <a:off x="2077545" y="1407481"/>
              <a:ext cx="831064" cy="1108030"/>
              <a:chOff x="1115573" y="1772747"/>
              <a:chExt cx="3168571" cy="4224551"/>
            </a:xfrm>
          </p:grpSpPr>
          <p:grpSp>
            <p:nvGrpSpPr>
              <p:cNvPr id="338" name="Google Shape;338;p20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339" name="Google Shape;339;p20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0" name="Google Shape;340;p20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1" name="Google Shape;341;p20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2" name="Google Shape;342;p20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43" name="Google Shape;343;p20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20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5" name="Google Shape;345;p20"/>
            <p:cNvSpPr/>
            <p:nvPr/>
          </p:nvSpPr>
          <p:spPr>
            <a:xfrm>
              <a:off x="2148274" y="1613776"/>
              <a:ext cx="689544" cy="830974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2201316" y="1666818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2201316" y="1772902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20"/>
            <p:cNvSpPr/>
            <p:nvPr/>
          </p:nvSpPr>
          <p:spPr>
            <a:xfrm>
              <a:off x="2201316" y="1878986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2201316" y="1985071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2201316" y="2091155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2201316" y="2197239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2199071" y="2313523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2415588" y="1665824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415588" y="1771908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415588" y="1877992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20"/>
            <p:cNvSpPr/>
            <p:nvPr/>
          </p:nvSpPr>
          <p:spPr>
            <a:xfrm>
              <a:off x="2415588" y="1984077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20"/>
            <p:cNvSpPr/>
            <p:nvPr/>
          </p:nvSpPr>
          <p:spPr>
            <a:xfrm>
              <a:off x="2415588" y="2090161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20"/>
            <p:cNvSpPr/>
            <p:nvPr/>
          </p:nvSpPr>
          <p:spPr>
            <a:xfrm>
              <a:off x="2415588" y="2196245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20"/>
            <p:cNvSpPr/>
            <p:nvPr/>
          </p:nvSpPr>
          <p:spPr>
            <a:xfrm>
              <a:off x="2411760" y="2312529"/>
              <a:ext cx="77962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2567215" y="1665824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2567215" y="1771908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20"/>
            <p:cNvSpPr/>
            <p:nvPr/>
          </p:nvSpPr>
          <p:spPr>
            <a:xfrm>
              <a:off x="2567215" y="1877992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2567215" y="1984077"/>
              <a:ext cx="77962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20"/>
            <p:cNvSpPr/>
            <p:nvPr/>
          </p:nvSpPr>
          <p:spPr>
            <a:xfrm>
              <a:off x="2567215" y="2090161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2567215" y="2196245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2563387" y="2312529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2724892" y="1665824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2724892" y="1771908"/>
              <a:ext cx="77962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2724892" y="1877992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0"/>
            <p:cNvSpPr/>
            <p:nvPr/>
          </p:nvSpPr>
          <p:spPr>
            <a:xfrm>
              <a:off x="2724892" y="1984077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0"/>
            <p:cNvSpPr/>
            <p:nvPr/>
          </p:nvSpPr>
          <p:spPr>
            <a:xfrm>
              <a:off x="2724892" y="2090161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0"/>
            <p:cNvSpPr/>
            <p:nvPr/>
          </p:nvSpPr>
          <p:spPr>
            <a:xfrm>
              <a:off x="2724892" y="2196245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0"/>
            <p:cNvSpPr/>
            <p:nvPr/>
          </p:nvSpPr>
          <p:spPr>
            <a:xfrm>
              <a:off x="2721064" y="2312529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1"/>
          <p:cNvSpPr/>
          <p:nvPr/>
        </p:nvSpPr>
        <p:spPr>
          <a:xfrm>
            <a:off x="5887207" y="1487600"/>
            <a:ext cx="1542293" cy="4868387"/>
          </a:xfrm>
          <a:prstGeom prst="rect">
            <a:avLst/>
          </a:prstGeom>
          <a:solidFill>
            <a:srgbClr val="FAE6D1"/>
          </a:solidFill>
          <a:ln cap="flat" cmpd="sng" w="25400">
            <a:solidFill>
              <a:srgbClr val="F0B5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21"/>
          <p:cNvSpPr/>
          <p:nvPr/>
        </p:nvSpPr>
        <p:spPr>
          <a:xfrm>
            <a:off x="6009330" y="4448201"/>
            <a:ext cx="1298974" cy="1335766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0B5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1"/>
          <p:cNvSpPr/>
          <p:nvPr/>
        </p:nvSpPr>
        <p:spPr>
          <a:xfrm>
            <a:off x="1065078" y="1487600"/>
            <a:ext cx="1788942" cy="4868387"/>
          </a:xfrm>
          <a:prstGeom prst="rect">
            <a:avLst/>
          </a:prstGeom>
          <a:solidFill>
            <a:srgbClr val="E1F2C6"/>
          </a:solidFill>
          <a:ln cap="flat" cmpd="sng" w="25400">
            <a:solidFill>
              <a:srgbClr val="AAD95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1"/>
          <p:cNvSpPr txBox="1"/>
          <p:nvPr>
            <p:ph type="title"/>
          </p:nvPr>
        </p:nvSpPr>
        <p:spPr>
          <a:xfrm>
            <a:off x="539552" y="332656"/>
            <a:ext cx="81534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Current Beacons and Beacon Network</a:t>
            </a:r>
            <a:endParaRPr b="0" i="0" sz="3200" u="none" cap="none" strike="noStrike">
              <a:solidFill>
                <a:schemeClr val="accen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82" name="Google Shape;382;p21"/>
          <p:cNvSpPr/>
          <p:nvPr/>
        </p:nvSpPr>
        <p:spPr>
          <a:xfrm>
            <a:off x="2946850" y="5312828"/>
            <a:ext cx="2755386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9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21"/>
          <p:cNvSpPr/>
          <p:nvPr/>
        </p:nvSpPr>
        <p:spPr>
          <a:xfrm rot="10800000">
            <a:off x="2984789" y="3299152"/>
            <a:ext cx="2755386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7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1"/>
          <p:cNvSpPr/>
          <p:nvPr/>
        </p:nvSpPr>
        <p:spPr>
          <a:xfrm rot="10800000">
            <a:off x="2984788" y="2130128"/>
            <a:ext cx="2755387" cy="489171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FFFF">
                  <a:alpha val="0"/>
                </a:srgbClr>
              </a:gs>
              <a:gs pos="8000">
                <a:srgbClr val="595959"/>
              </a:gs>
              <a:gs pos="100000">
                <a:srgbClr val="595959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21"/>
          <p:cNvSpPr txBox="1"/>
          <p:nvPr/>
        </p:nvSpPr>
        <p:spPr>
          <a:xfrm>
            <a:off x="4042374" y="3681413"/>
            <a:ext cx="719992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Find</a:t>
            </a:r>
            <a:endParaRPr/>
          </a:p>
        </p:txBody>
      </p:sp>
      <p:sp>
        <p:nvSpPr>
          <p:cNvPr id="386" name="Google Shape;386;p21"/>
          <p:cNvSpPr txBox="1"/>
          <p:nvPr/>
        </p:nvSpPr>
        <p:spPr>
          <a:xfrm>
            <a:off x="3880279" y="2506787"/>
            <a:ext cx="1039971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Publish</a:t>
            </a:r>
            <a:endParaRPr/>
          </a:p>
        </p:txBody>
      </p:sp>
      <p:sp>
        <p:nvSpPr>
          <p:cNvPr id="387" name="Google Shape;387;p21"/>
          <p:cNvSpPr txBox="1"/>
          <p:nvPr/>
        </p:nvSpPr>
        <p:spPr>
          <a:xfrm>
            <a:off x="3946075" y="5677867"/>
            <a:ext cx="915893" cy="419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Query</a:t>
            </a:r>
            <a:endParaRPr i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21"/>
          <p:cNvSpPr txBox="1"/>
          <p:nvPr/>
        </p:nvSpPr>
        <p:spPr>
          <a:xfrm>
            <a:off x="1288053" y="5678575"/>
            <a:ext cx="1202041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Client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1"/>
          <p:cNvSpPr txBox="1"/>
          <p:nvPr/>
        </p:nvSpPr>
        <p:spPr>
          <a:xfrm>
            <a:off x="1208842" y="1628800"/>
            <a:ext cx="1623708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Registry</a:t>
            </a:r>
            <a:endParaRPr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1"/>
          <p:cNvSpPr txBox="1"/>
          <p:nvPr/>
        </p:nvSpPr>
        <p:spPr>
          <a:xfrm>
            <a:off x="3476288" y="4746237"/>
            <a:ext cx="1772180" cy="570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rPr>
              <a:t>Standard</a:t>
            </a:r>
            <a:endParaRPr i="1" sz="2400">
              <a:solidFill>
                <a:srgbClr val="E972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1" name="Google Shape;391;p21"/>
          <p:cNvGrpSpPr/>
          <p:nvPr/>
        </p:nvGrpSpPr>
        <p:grpSpPr>
          <a:xfrm>
            <a:off x="1380225" y="2133863"/>
            <a:ext cx="1146206" cy="1528198"/>
            <a:chOff x="9468519" y="-3467"/>
            <a:chExt cx="3384667" cy="4512666"/>
          </a:xfrm>
        </p:grpSpPr>
        <p:grpSp>
          <p:nvGrpSpPr>
            <p:cNvPr id="392" name="Google Shape;392;p21"/>
            <p:cNvGrpSpPr/>
            <p:nvPr/>
          </p:nvGrpSpPr>
          <p:grpSpPr>
            <a:xfrm>
              <a:off x="9468519" y="-3467"/>
              <a:ext cx="3384667" cy="4512666"/>
              <a:chOff x="1115573" y="1772747"/>
              <a:chExt cx="3168571" cy="4224551"/>
            </a:xfrm>
          </p:grpSpPr>
          <p:grpSp>
            <p:nvGrpSpPr>
              <p:cNvPr id="393" name="Google Shape;393;p21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394" name="Google Shape;394;p21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5" name="Google Shape;395;p21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6" name="Google Shape;396;p21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7" name="Google Shape;397;p21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98" name="Google Shape;398;p21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21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0" name="Google Shape;400;p21"/>
            <p:cNvGrpSpPr/>
            <p:nvPr/>
          </p:nvGrpSpPr>
          <p:grpSpPr>
            <a:xfrm>
              <a:off x="9756575" y="836711"/>
              <a:ext cx="2808300" cy="3384300"/>
              <a:chOff x="4283967" y="2564903"/>
              <a:chExt cx="2808300" cy="3384300"/>
            </a:xfrm>
          </p:grpSpPr>
          <p:sp>
            <p:nvSpPr>
              <p:cNvPr id="401" name="Google Shape;401;p21"/>
              <p:cNvSpPr/>
              <p:nvPr/>
            </p:nvSpPr>
            <p:spPr>
              <a:xfrm>
                <a:off x="4283967" y="2564903"/>
                <a:ext cx="2808300" cy="3384300"/>
              </a:xfrm>
              <a:prstGeom prst="rect">
                <a:avLst/>
              </a:prstGeom>
              <a:solidFill>
                <a:schemeClr val="lt1"/>
              </a:solidFill>
              <a:ln cap="flat" cmpd="sng" w="9525">
                <a:solidFill>
                  <a:srgbClr val="BFBFB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21"/>
              <p:cNvSpPr/>
              <p:nvPr/>
            </p:nvSpPr>
            <p:spPr>
              <a:xfrm>
                <a:off x="4499992" y="2780927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21"/>
              <p:cNvSpPr/>
              <p:nvPr/>
            </p:nvSpPr>
            <p:spPr>
              <a:xfrm>
                <a:off x="4499992" y="3212975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21"/>
              <p:cNvSpPr/>
              <p:nvPr/>
            </p:nvSpPr>
            <p:spPr>
              <a:xfrm>
                <a:off x="4499992" y="3645023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21"/>
              <p:cNvSpPr/>
              <p:nvPr/>
            </p:nvSpPr>
            <p:spPr>
              <a:xfrm>
                <a:off x="4499992" y="4077071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21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21"/>
              <p:cNvSpPr/>
              <p:nvPr/>
            </p:nvSpPr>
            <p:spPr>
              <a:xfrm>
                <a:off x="4499992" y="4509119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21"/>
              <p:cNvSpPr/>
              <p:nvPr/>
            </p:nvSpPr>
            <p:spPr>
              <a:xfrm>
                <a:off x="4499992" y="4941167"/>
                <a:ext cx="2376300" cy="144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09" name="Google Shape;409;p21"/>
              <p:cNvGrpSpPr/>
              <p:nvPr/>
            </p:nvGrpSpPr>
            <p:grpSpPr>
              <a:xfrm>
                <a:off x="5580111" y="5517231"/>
                <a:ext cx="1264588" cy="165258"/>
                <a:chOff x="5637850" y="1626750"/>
                <a:chExt cx="1264588" cy="165258"/>
              </a:xfrm>
            </p:grpSpPr>
            <p:sp>
              <p:nvSpPr>
                <p:cNvPr id="410" name="Google Shape;410;p21"/>
                <p:cNvSpPr/>
                <p:nvPr/>
              </p:nvSpPr>
              <p:spPr>
                <a:xfrm rot="5400000">
                  <a:off x="6741338" y="1626750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" name="Google Shape;411;p21"/>
                <p:cNvSpPr/>
                <p:nvPr/>
              </p:nvSpPr>
              <p:spPr>
                <a:xfrm>
                  <a:off x="6518421" y="162777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" name="Google Shape;412;p21"/>
                <p:cNvSpPr/>
                <p:nvPr/>
              </p:nvSpPr>
              <p:spPr>
                <a:xfrm>
                  <a:off x="6300192" y="1628800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" name="Google Shape;413;p21"/>
                <p:cNvSpPr/>
                <p:nvPr/>
              </p:nvSpPr>
              <p:spPr>
                <a:xfrm rot="-5400000">
                  <a:off x="5637850" y="1630908"/>
                  <a:ext cx="161100" cy="1611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4" name="Google Shape;414;p21"/>
                <p:cNvSpPr/>
                <p:nvPr/>
              </p:nvSpPr>
              <p:spPr>
                <a:xfrm rot="10800000">
                  <a:off x="5867967" y="1629884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" name="Google Shape;415;p21"/>
                <p:cNvSpPr/>
                <p:nvPr/>
              </p:nvSpPr>
              <p:spPr>
                <a:xfrm rot="10800000">
                  <a:off x="6086196" y="1628858"/>
                  <a:ext cx="153900" cy="161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416" name="Google Shape;416;p21"/>
          <p:cNvSpPr txBox="1"/>
          <p:nvPr/>
        </p:nvSpPr>
        <p:spPr>
          <a:xfrm>
            <a:off x="3455793" y="5011234"/>
            <a:ext cx="185897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5F5F5F"/>
                </a:solidFill>
                <a:latin typeface="Calibri"/>
                <a:ea typeface="Calibri"/>
                <a:cs typeface="Calibri"/>
                <a:sym typeface="Calibri"/>
              </a:rPr>
              <a:t>Beacons spec</a:t>
            </a:r>
            <a:endParaRPr sz="2400">
              <a:solidFill>
                <a:srgbClr val="5F5F5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7" name="Google Shape;417;p21"/>
          <p:cNvGrpSpPr/>
          <p:nvPr/>
        </p:nvGrpSpPr>
        <p:grpSpPr>
          <a:xfrm>
            <a:off x="1385904" y="4116406"/>
            <a:ext cx="1140527" cy="1520627"/>
            <a:chOff x="2077545" y="1407481"/>
            <a:chExt cx="831064" cy="1108030"/>
          </a:xfrm>
        </p:grpSpPr>
        <p:grpSp>
          <p:nvGrpSpPr>
            <p:cNvPr id="418" name="Google Shape;418;p21"/>
            <p:cNvGrpSpPr/>
            <p:nvPr/>
          </p:nvGrpSpPr>
          <p:grpSpPr>
            <a:xfrm>
              <a:off x="2077545" y="1407481"/>
              <a:ext cx="831064" cy="1108030"/>
              <a:chOff x="1115573" y="1772747"/>
              <a:chExt cx="3168571" cy="4224551"/>
            </a:xfrm>
          </p:grpSpPr>
          <p:grpSp>
            <p:nvGrpSpPr>
              <p:cNvPr id="419" name="Google Shape;419;p21"/>
              <p:cNvGrpSpPr/>
              <p:nvPr/>
            </p:nvGrpSpPr>
            <p:grpSpPr>
              <a:xfrm>
                <a:off x="1115573" y="1772747"/>
                <a:ext cx="3168571" cy="4224551"/>
                <a:chOff x="1115616" y="1772816"/>
                <a:chExt cx="1512300" cy="2016300"/>
              </a:xfrm>
            </p:grpSpPr>
            <p:sp>
              <p:nvSpPr>
                <p:cNvPr id="420" name="Google Shape;420;p21"/>
                <p:cNvSpPr/>
                <p:nvPr/>
              </p:nvSpPr>
              <p:spPr>
                <a:xfrm>
                  <a:off x="1115616" y="1772816"/>
                  <a:ext cx="1512300" cy="20163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" name="Google Shape;421;p21"/>
                <p:cNvSpPr/>
                <p:nvPr/>
              </p:nvSpPr>
              <p:spPr>
                <a:xfrm>
                  <a:off x="1115616" y="1772816"/>
                  <a:ext cx="1512300" cy="224099"/>
                </a:xfrm>
                <a:prstGeom prst="rect">
                  <a:avLst/>
                </a:prstGeom>
                <a:solidFill>
                  <a:srgbClr val="A5A5A5"/>
                </a:solidFill>
                <a:ln cap="flat" cmpd="sng" w="9525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" name="Google Shape;422;p21"/>
                <p:cNvSpPr/>
                <p:nvPr/>
              </p:nvSpPr>
              <p:spPr>
                <a:xfrm>
                  <a:off x="1368636" y="1844825"/>
                  <a:ext cx="1087199" cy="720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" name="Google Shape;423;p21"/>
                <p:cNvSpPr/>
                <p:nvPr/>
              </p:nvSpPr>
              <p:spPr>
                <a:xfrm rot="5400000">
                  <a:off x="2512350" y="1844824"/>
                  <a:ext cx="72000" cy="72000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r>
                    <a:t/>
                  </a:r>
                  <a:endParaRPr b="0" i="0" sz="2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424" name="Google Shape;424;p21"/>
              <p:cNvSpPr/>
              <p:nvPr/>
            </p:nvSpPr>
            <p:spPr>
              <a:xfrm>
                <a:off x="1434912" y="192464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21"/>
              <p:cNvSpPr/>
              <p:nvPr/>
            </p:nvSpPr>
            <p:spPr>
              <a:xfrm>
                <a:off x="1230612" y="1925608"/>
                <a:ext cx="144000" cy="1508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26" name="Google Shape;426;p21"/>
            <p:cNvSpPr/>
            <p:nvPr/>
          </p:nvSpPr>
          <p:spPr>
            <a:xfrm>
              <a:off x="2148274" y="1613776"/>
              <a:ext cx="689544" cy="830974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2201316" y="1666818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2201316" y="1772902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2201316" y="1878986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2201316" y="1985071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2201316" y="2091155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2201316" y="2197239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2199071" y="2313523"/>
              <a:ext cx="138436" cy="4571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2415588" y="1665824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2415588" y="1771908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2415588" y="1877992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2415588" y="1984077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2415588" y="2090161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2415588" y="2196245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2411760" y="2312529"/>
              <a:ext cx="77962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2567215" y="1665824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2567215" y="1771908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21"/>
            <p:cNvSpPr/>
            <p:nvPr/>
          </p:nvSpPr>
          <p:spPr>
            <a:xfrm>
              <a:off x="2567215" y="1877992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2567215" y="1984077"/>
              <a:ext cx="77962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2567215" y="2090161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2567215" y="2196245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2563387" y="2312529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2724892" y="1665824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2724892" y="1771908"/>
              <a:ext cx="77962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2724892" y="1877992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2724892" y="1984077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2724892" y="2090161"/>
              <a:ext cx="77962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2724892" y="2196245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2721064" y="2312529"/>
              <a:ext cx="779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5" name="Google Shape;455;p21"/>
          <p:cNvSpPr txBox="1"/>
          <p:nvPr/>
        </p:nvSpPr>
        <p:spPr>
          <a:xfrm>
            <a:off x="1804392" y="3662789"/>
            <a:ext cx="33374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+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6" name="Google Shape;456;p21"/>
          <p:cNvGrpSpPr/>
          <p:nvPr/>
        </p:nvGrpSpPr>
        <p:grpSpPr>
          <a:xfrm>
            <a:off x="6009330" y="1591779"/>
            <a:ext cx="1298974" cy="4610062"/>
            <a:chOff x="6009330" y="1591778"/>
            <a:chExt cx="1512168" cy="5366686"/>
          </a:xfrm>
        </p:grpSpPr>
        <p:sp>
          <p:nvSpPr>
            <p:cNvPr id="457" name="Google Shape;457;p21"/>
            <p:cNvSpPr txBox="1"/>
            <p:nvPr/>
          </p:nvSpPr>
          <p:spPr>
            <a:xfrm>
              <a:off x="6147675" y="6496799"/>
              <a:ext cx="1245853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E97200"/>
                  </a:solidFill>
                  <a:latin typeface="Arial"/>
                  <a:ea typeface="Arial"/>
                  <a:cs typeface="Arial"/>
                  <a:sym typeface="Arial"/>
                </a:rPr>
                <a:t>Servers</a:t>
              </a:r>
              <a:endParaRPr sz="2400">
                <a:solidFill>
                  <a:srgbClr val="E97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21"/>
            <p:cNvSpPr/>
            <p:nvPr/>
          </p:nvSpPr>
          <p:spPr>
            <a:xfrm>
              <a:off x="6009330" y="1591778"/>
              <a:ext cx="1512168" cy="1554999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F0B57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9" name="Google Shape;459;p21"/>
            <p:cNvGrpSpPr/>
            <p:nvPr/>
          </p:nvGrpSpPr>
          <p:grpSpPr>
            <a:xfrm>
              <a:off x="6316257" y="1690555"/>
              <a:ext cx="875561" cy="1405898"/>
              <a:chOff x="543875" y="2765590"/>
              <a:chExt cx="875561" cy="1405898"/>
            </a:xfrm>
          </p:grpSpPr>
          <p:pic>
            <p:nvPicPr>
              <p:cNvPr id="460" name="Google Shape;460;p2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759275" y="2765590"/>
                <a:ext cx="376826" cy="93768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61" name="Google Shape;461;p21"/>
              <p:cNvSpPr txBox="1"/>
              <p:nvPr/>
            </p:nvSpPr>
            <p:spPr>
              <a:xfrm>
                <a:off x="543875" y="3648268"/>
                <a:ext cx="875561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BEACON</a:t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Service A</a:t>
                </a:r>
                <a:endParaRPr/>
              </a:p>
            </p:txBody>
          </p:sp>
        </p:grpSp>
        <p:sp>
          <p:nvSpPr>
            <p:cNvPr id="462" name="Google Shape;462;p21"/>
            <p:cNvSpPr/>
            <p:nvPr/>
          </p:nvSpPr>
          <p:spPr>
            <a:xfrm>
              <a:off x="6009330" y="3269865"/>
              <a:ext cx="1512168" cy="1554999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F0B57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63" name="Google Shape;463;p21"/>
            <p:cNvGrpSpPr/>
            <p:nvPr/>
          </p:nvGrpSpPr>
          <p:grpSpPr>
            <a:xfrm>
              <a:off x="6252917" y="3368642"/>
              <a:ext cx="1002243" cy="1491771"/>
              <a:chOff x="480535" y="2765590"/>
              <a:chExt cx="1002243" cy="1491771"/>
            </a:xfrm>
          </p:grpSpPr>
          <p:pic>
            <p:nvPicPr>
              <p:cNvPr id="464" name="Google Shape;464;p2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759275" y="2765590"/>
                <a:ext cx="376826" cy="93768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65" name="Google Shape;465;p21"/>
              <p:cNvSpPr txBox="1"/>
              <p:nvPr/>
            </p:nvSpPr>
            <p:spPr>
              <a:xfrm>
                <a:off x="480535" y="3648268"/>
                <a:ext cx="1002243" cy="6090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BEACON</a:t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Service B</a:t>
                </a:r>
                <a:endParaRPr/>
              </a:p>
            </p:txBody>
          </p:sp>
        </p:grpSp>
        <p:grpSp>
          <p:nvGrpSpPr>
            <p:cNvPr id="466" name="Google Shape;466;p21"/>
            <p:cNvGrpSpPr/>
            <p:nvPr/>
          </p:nvGrpSpPr>
          <p:grpSpPr>
            <a:xfrm>
              <a:off x="6256650" y="5015787"/>
              <a:ext cx="994779" cy="1491771"/>
              <a:chOff x="484268" y="2765590"/>
              <a:chExt cx="994779" cy="1491771"/>
            </a:xfrm>
          </p:grpSpPr>
          <p:pic>
            <p:nvPicPr>
              <p:cNvPr id="467" name="Google Shape;467;p2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759275" y="2765590"/>
                <a:ext cx="376826" cy="93768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68" name="Google Shape;468;p21"/>
              <p:cNvSpPr txBox="1"/>
              <p:nvPr/>
            </p:nvSpPr>
            <p:spPr>
              <a:xfrm>
                <a:off x="484268" y="3648268"/>
                <a:ext cx="994779" cy="6090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BEACON</a:t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Service C</a:t>
                </a:r>
                <a:endParaRPr/>
              </a:p>
            </p:txBody>
          </p:sp>
        </p:grpSp>
      </p:grpSp>
      <p:grpSp>
        <p:nvGrpSpPr>
          <p:cNvPr id="469" name="Google Shape;469;p21"/>
          <p:cNvGrpSpPr/>
          <p:nvPr/>
        </p:nvGrpSpPr>
        <p:grpSpPr>
          <a:xfrm rot="4458596">
            <a:off x="288829" y="3334149"/>
            <a:ext cx="1163831" cy="1163832"/>
            <a:chOff x="6760600" y="2636300"/>
            <a:chExt cx="1625311" cy="1625311"/>
          </a:xfrm>
        </p:grpSpPr>
        <p:sp>
          <p:nvSpPr>
            <p:cNvPr id="470" name="Google Shape;470;p21"/>
            <p:cNvSpPr/>
            <p:nvPr/>
          </p:nvSpPr>
          <p:spPr>
            <a:xfrm>
              <a:off x="6902105" y="2777019"/>
              <a:ext cx="1342303" cy="1342303"/>
            </a:xfrm>
            <a:prstGeom prst="pie">
              <a:avLst>
                <a:gd fmla="val 6294844" name="adj1"/>
                <a:gd fmla="val 17152037" name="adj2"/>
              </a:avLst>
            </a:prstGeom>
            <a:solidFill>
              <a:schemeClr val="dk2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21"/>
            <p:cNvSpPr/>
            <p:nvPr/>
          </p:nvSpPr>
          <p:spPr>
            <a:xfrm rot="-6233497">
              <a:off x="6902104" y="2777804"/>
              <a:ext cx="1342303" cy="1342303"/>
            </a:xfrm>
            <a:prstGeom prst="pie">
              <a:avLst>
                <a:gd fmla="val 1790687" name="adj1"/>
                <a:gd fmla="val 12544680" name="adj2"/>
              </a:avLst>
            </a:prstGeom>
            <a:solidFill>
              <a:srgbClr val="B16314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2" name="Google Shape;472;p21"/>
          <p:cNvSpPr/>
          <p:nvPr/>
        </p:nvSpPr>
        <p:spPr>
          <a:xfrm>
            <a:off x="7178379" y="3489822"/>
            <a:ext cx="981126" cy="981126"/>
          </a:xfrm>
          <a:prstGeom prst="ellipse">
            <a:avLst/>
          </a:prstGeom>
          <a:solidFill>
            <a:srgbClr val="C00000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IXIR_template">
  <a:themeElements>
    <a:clrScheme name="Executive">
      <a:dk1>
        <a:srgbClr val="000000"/>
      </a:dk1>
      <a:lt1>
        <a:srgbClr val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